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4" r:id="rId1"/>
  </p:sldMasterIdLst>
  <p:notesMasterIdLst>
    <p:notesMasterId r:id="rId14"/>
  </p:notesMasterIdLst>
  <p:handoutMasterIdLst>
    <p:handoutMasterId r:id="rId15"/>
  </p:handoutMasterIdLst>
  <p:sldIdLst>
    <p:sldId id="295" r:id="rId2"/>
    <p:sldId id="290" r:id="rId3"/>
    <p:sldId id="300" r:id="rId4"/>
    <p:sldId id="297" r:id="rId5"/>
    <p:sldId id="292" r:id="rId6"/>
    <p:sldId id="298" r:id="rId7"/>
    <p:sldId id="299" r:id="rId8"/>
    <p:sldId id="302" r:id="rId9"/>
    <p:sldId id="303" r:id="rId10"/>
    <p:sldId id="301" r:id="rId11"/>
    <p:sldId id="304" r:id="rId12"/>
    <p:sldId id="305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C48"/>
    <a:srgbClr val="2C2D39"/>
    <a:srgbClr val="242630"/>
    <a:srgbClr val="2A1F43"/>
    <a:srgbClr val="0C1B43"/>
    <a:srgbClr val="000000"/>
    <a:srgbClr val="1D2225"/>
    <a:srgbClr val="F8F8F8"/>
    <a:srgbClr val="363C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4E59D6-7294-4EB1-9AF7-FBB3E80BE6CF}" v="1" dt="2023-05-12T18:01:04.820"/>
  </p1510:revLst>
</p1510:revInfo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0551" autoAdjust="0"/>
  </p:normalViewPr>
  <p:slideViewPr>
    <p:cSldViewPr snapToGrid="0" snapToObjects="1">
      <p:cViewPr varScale="1">
        <p:scale>
          <a:sx n="62" d="100"/>
          <a:sy n="62" d="100"/>
        </p:scale>
        <p:origin x="44" y="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6" d="100"/>
          <a:sy n="86" d="100"/>
        </p:scale>
        <p:origin x="2416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on Dizon" userId="0868bb03b884ba7a" providerId="LiveId" clId="{A14E59D6-7294-4EB1-9AF7-FBB3E80BE6CF}"/>
    <pc:docChg chg="undo custSel addSld modSld">
      <pc:chgData name="Don Dizon" userId="0868bb03b884ba7a" providerId="LiveId" clId="{A14E59D6-7294-4EB1-9AF7-FBB3E80BE6CF}" dt="2023-05-12T18:15:32.042" v="369" actId="1076"/>
      <pc:docMkLst>
        <pc:docMk/>
      </pc:docMkLst>
      <pc:sldChg chg="addSp delSp modSp mod">
        <pc:chgData name="Don Dizon" userId="0868bb03b884ba7a" providerId="LiveId" clId="{A14E59D6-7294-4EB1-9AF7-FBB3E80BE6CF}" dt="2023-05-12T18:09:23.904" v="339" actId="20577"/>
        <pc:sldMkLst>
          <pc:docMk/>
          <pc:sldMk cId="328354810" sldId="292"/>
        </pc:sldMkLst>
        <pc:spChg chg="mod">
          <ac:chgData name="Don Dizon" userId="0868bb03b884ba7a" providerId="LiveId" clId="{A14E59D6-7294-4EB1-9AF7-FBB3E80BE6CF}" dt="2023-05-12T18:09:23.904" v="339" actId="20577"/>
          <ac:spMkLst>
            <pc:docMk/>
            <pc:sldMk cId="328354810" sldId="292"/>
            <ac:spMk id="2" creationId="{CBE4FD46-509F-7037-BA70-6C337343C3B0}"/>
          </ac:spMkLst>
        </pc:spChg>
        <pc:spChg chg="add mod">
          <ac:chgData name="Don Dizon" userId="0868bb03b884ba7a" providerId="LiveId" clId="{A14E59D6-7294-4EB1-9AF7-FBB3E80BE6CF}" dt="2023-05-12T18:01:04.820" v="160"/>
          <ac:spMkLst>
            <pc:docMk/>
            <pc:sldMk cId="328354810" sldId="292"/>
            <ac:spMk id="3" creationId="{FAD5341D-CA1F-2CC3-1EB6-864F90CDF168}"/>
          </ac:spMkLst>
        </pc:spChg>
        <pc:spChg chg="del mod">
          <ac:chgData name="Don Dizon" userId="0868bb03b884ba7a" providerId="LiveId" clId="{A14E59D6-7294-4EB1-9AF7-FBB3E80BE6CF}" dt="2023-05-12T18:01:04.153" v="159" actId="478"/>
          <ac:spMkLst>
            <pc:docMk/>
            <pc:sldMk cId="328354810" sldId="292"/>
            <ac:spMk id="18" creationId="{F451EBE7-64A3-7E40-8C33-3C01E8EBABD2}"/>
          </ac:spMkLst>
        </pc:spChg>
      </pc:sldChg>
      <pc:sldChg chg="modSp mod">
        <pc:chgData name="Don Dizon" userId="0868bb03b884ba7a" providerId="LiveId" clId="{A14E59D6-7294-4EB1-9AF7-FBB3E80BE6CF}" dt="2023-05-12T18:00:55.732" v="158" actId="20577"/>
        <pc:sldMkLst>
          <pc:docMk/>
          <pc:sldMk cId="2606069090" sldId="297"/>
        </pc:sldMkLst>
        <pc:spChg chg="mod">
          <ac:chgData name="Don Dizon" userId="0868bb03b884ba7a" providerId="LiveId" clId="{A14E59D6-7294-4EB1-9AF7-FBB3E80BE6CF}" dt="2023-05-12T18:00:55.732" v="158" actId="20577"/>
          <ac:spMkLst>
            <pc:docMk/>
            <pc:sldMk cId="2606069090" sldId="297"/>
            <ac:spMk id="18" creationId="{F451EBE7-64A3-7E40-8C33-3C01E8EBABD2}"/>
          </ac:spMkLst>
        </pc:spChg>
      </pc:sldChg>
      <pc:sldChg chg="modSp mod">
        <pc:chgData name="Don Dizon" userId="0868bb03b884ba7a" providerId="LiveId" clId="{A14E59D6-7294-4EB1-9AF7-FBB3E80BE6CF}" dt="2023-05-12T18:09:47.571" v="352" actId="948"/>
        <pc:sldMkLst>
          <pc:docMk/>
          <pc:sldMk cId="1040902869" sldId="298"/>
        </pc:sldMkLst>
        <pc:spChg chg="mod">
          <ac:chgData name="Don Dizon" userId="0868bb03b884ba7a" providerId="LiveId" clId="{A14E59D6-7294-4EB1-9AF7-FBB3E80BE6CF}" dt="2023-05-12T18:09:47.571" v="352" actId="948"/>
          <ac:spMkLst>
            <pc:docMk/>
            <pc:sldMk cId="1040902869" sldId="298"/>
            <ac:spMk id="11" creationId="{8689E3B0-7370-72A2-1389-1734C2C20BC0}"/>
          </ac:spMkLst>
        </pc:spChg>
      </pc:sldChg>
      <pc:sldChg chg="addSp delSp modSp mod">
        <pc:chgData name="Don Dizon" userId="0868bb03b884ba7a" providerId="LiveId" clId="{A14E59D6-7294-4EB1-9AF7-FBB3E80BE6CF}" dt="2023-05-12T18:08:36.803" v="335" actId="14100"/>
        <pc:sldMkLst>
          <pc:docMk/>
          <pc:sldMk cId="3875482313" sldId="300"/>
        </pc:sldMkLst>
        <pc:spChg chg="mod">
          <ac:chgData name="Don Dizon" userId="0868bb03b884ba7a" providerId="LiveId" clId="{A14E59D6-7294-4EB1-9AF7-FBB3E80BE6CF}" dt="2023-05-12T17:51:57.816" v="24" actId="20577"/>
          <ac:spMkLst>
            <pc:docMk/>
            <pc:sldMk cId="3875482313" sldId="300"/>
            <ac:spMk id="2" creationId="{77FD5A67-8B7A-988B-A7E3-D9F2F7F96DC9}"/>
          </ac:spMkLst>
        </pc:spChg>
        <pc:spChg chg="add mod">
          <ac:chgData name="Don Dizon" userId="0868bb03b884ba7a" providerId="LiveId" clId="{A14E59D6-7294-4EB1-9AF7-FBB3E80BE6CF}" dt="2023-05-12T17:51:37.007" v="0" actId="478"/>
          <ac:spMkLst>
            <pc:docMk/>
            <pc:sldMk cId="3875482313" sldId="300"/>
            <ac:spMk id="4" creationId="{55714C03-10FE-436A-A633-8F540AF49D3C}"/>
          </ac:spMkLst>
        </pc:spChg>
        <pc:picChg chg="del">
          <ac:chgData name="Don Dizon" userId="0868bb03b884ba7a" providerId="LiveId" clId="{A14E59D6-7294-4EB1-9AF7-FBB3E80BE6CF}" dt="2023-05-12T17:51:37.007" v="0" actId="478"/>
          <ac:picMkLst>
            <pc:docMk/>
            <pc:sldMk cId="3875482313" sldId="300"/>
            <ac:picMk id="5" creationId="{A0E00D84-5A5A-3238-45E1-DF94854328E2}"/>
          </ac:picMkLst>
        </pc:picChg>
        <pc:picChg chg="add del mod">
          <ac:chgData name="Don Dizon" userId="0868bb03b884ba7a" providerId="LiveId" clId="{A14E59D6-7294-4EB1-9AF7-FBB3E80BE6CF}" dt="2023-05-12T17:57:46.726" v="25" actId="478"/>
          <ac:picMkLst>
            <pc:docMk/>
            <pc:sldMk cId="3875482313" sldId="300"/>
            <ac:picMk id="7" creationId="{5558BC7B-172A-E436-956E-A1573A42ACCD}"/>
          </ac:picMkLst>
        </pc:picChg>
        <pc:picChg chg="add del mod modCrop">
          <ac:chgData name="Don Dizon" userId="0868bb03b884ba7a" providerId="LiveId" clId="{A14E59D6-7294-4EB1-9AF7-FBB3E80BE6CF}" dt="2023-05-12T18:08:26.559" v="331" actId="478"/>
          <ac:picMkLst>
            <pc:docMk/>
            <pc:sldMk cId="3875482313" sldId="300"/>
            <ac:picMk id="9" creationId="{31C029EA-5361-1BF8-9C87-898AAB6E7867}"/>
          </ac:picMkLst>
        </pc:picChg>
        <pc:picChg chg="add mod">
          <ac:chgData name="Don Dizon" userId="0868bb03b884ba7a" providerId="LiveId" clId="{A14E59D6-7294-4EB1-9AF7-FBB3E80BE6CF}" dt="2023-05-12T18:08:36.803" v="335" actId="14100"/>
          <ac:picMkLst>
            <pc:docMk/>
            <pc:sldMk cId="3875482313" sldId="300"/>
            <ac:picMk id="11" creationId="{2EFB3992-1E39-EEC5-F98A-4FE6504E0935}"/>
          </ac:picMkLst>
        </pc:picChg>
      </pc:sldChg>
      <pc:sldChg chg="modSp mod">
        <pc:chgData name="Don Dizon" userId="0868bb03b884ba7a" providerId="LiveId" clId="{A14E59D6-7294-4EB1-9AF7-FBB3E80BE6CF}" dt="2023-05-12T18:03:05.363" v="330" actId="20577"/>
        <pc:sldMkLst>
          <pc:docMk/>
          <pc:sldMk cId="1940221500" sldId="302"/>
        </pc:sldMkLst>
        <pc:spChg chg="mod">
          <ac:chgData name="Don Dizon" userId="0868bb03b884ba7a" providerId="LiveId" clId="{A14E59D6-7294-4EB1-9AF7-FBB3E80BE6CF}" dt="2023-05-12T18:03:05.363" v="330" actId="20577"/>
          <ac:spMkLst>
            <pc:docMk/>
            <pc:sldMk cId="1940221500" sldId="302"/>
            <ac:spMk id="3" creationId="{20A2C612-A75B-525F-2991-973C0A224DE6}"/>
          </ac:spMkLst>
        </pc:spChg>
      </pc:sldChg>
      <pc:sldChg chg="addSp delSp modSp new mod modClrScheme chgLayout">
        <pc:chgData name="Don Dizon" userId="0868bb03b884ba7a" providerId="LiveId" clId="{A14E59D6-7294-4EB1-9AF7-FBB3E80BE6CF}" dt="2023-05-12T18:13:00.587" v="361" actId="1076"/>
        <pc:sldMkLst>
          <pc:docMk/>
          <pc:sldMk cId="4030643254" sldId="304"/>
        </pc:sldMkLst>
        <pc:spChg chg="del">
          <ac:chgData name="Don Dizon" userId="0868bb03b884ba7a" providerId="LiveId" clId="{A14E59D6-7294-4EB1-9AF7-FBB3E80BE6CF}" dt="2023-05-12T18:12:09.907" v="354" actId="700"/>
          <ac:spMkLst>
            <pc:docMk/>
            <pc:sldMk cId="4030643254" sldId="304"/>
            <ac:spMk id="2" creationId="{94DDE8E2-9B84-9596-51BD-C663E7F1B49E}"/>
          </ac:spMkLst>
        </pc:spChg>
        <pc:spChg chg="del">
          <ac:chgData name="Don Dizon" userId="0868bb03b884ba7a" providerId="LiveId" clId="{A14E59D6-7294-4EB1-9AF7-FBB3E80BE6CF}" dt="2023-05-12T18:12:09.907" v="354" actId="700"/>
          <ac:spMkLst>
            <pc:docMk/>
            <pc:sldMk cId="4030643254" sldId="304"/>
            <ac:spMk id="3" creationId="{6520097F-CBDA-576E-1F76-2C3CD84E0816}"/>
          </ac:spMkLst>
        </pc:spChg>
        <pc:picChg chg="add mod">
          <ac:chgData name="Don Dizon" userId="0868bb03b884ba7a" providerId="LiveId" clId="{A14E59D6-7294-4EB1-9AF7-FBB3E80BE6CF}" dt="2023-05-12T18:13:00.587" v="361" actId="1076"/>
          <ac:picMkLst>
            <pc:docMk/>
            <pc:sldMk cId="4030643254" sldId="304"/>
            <ac:picMk id="5" creationId="{0861FA6E-FC3B-DC51-B3ED-1F1436BCE90B}"/>
          </ac:picMkLst>
        </pc:picChg>
      </pc:sldChg>
      <pc:sldChg chg="addSp modSp new mod">
        <pc:chgData name="Don Dizon" userId="0868bb03b884ba7a" providerId="LiveId" clId="{A14E59D6-7294-4EB1-9AF7-FBB3E80BE6CF}" dt="2023-05-12T18:15:32.042" v="369" actId="1076"/>
        <pc:sldMkLst>
          <pc:docMk/>
          <pc:sldMk cId="1789213767" sldId="305"/>
        </pc:sldMkLst>
        <pc:picChg chg="add mod">
          <ac:chgData name="Don Dizon" userId="0868bb03b884ba7a" providerId="LiveId" clId="{A14E59D6-7294-4EB1-9AF7-FBB3E80BE6CF}" dt="2023-05-12T18:15:25.873" v="367" actId="1076"/>
          <ac:picMkLst>
            <pc:docMk/>
            <pc:sldMk cId="1789213767" sldId="305"/>
            <ac:picMk id="3" creationId="{088D2A27-9D6C-8939-9CF8-AA9F31F531C7}"/>
          </ac:picMkLst>
        </pc:picChg>
        <pc:picChg chg="add mod">
          <ac:chgData name="Don Dizon" userId="0868bb03b884ba7a" providerId="LiveId" clId="{A14E59D6-7294-4EB1-9AF7-FBB3E80BE6CF}" dt="2023-05-12T18:15:32.042" v="369" actId="1076"/>
          <ac:picMkLst>
            <pc:docMk/>
            <pc:sldMk cId="1789213767" sldId="305"/>
            <ac:picMk id="5" creationId="{2CF30E8C-761B-FDCD-A30B-01588674E678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D5A2E05-2C6E-484E-9BB1-366C90717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043844-B7FE-EC43-89AA-8831B859F94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B138B2-18CD-1D41-89B0-ADB5F3BA92A3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AC2EDC-03FB-D147-9BAA-37FCFF988C7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8E195D-E935-D746-A5D1-61E2EBF7EF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57D167-9BB5-2048-9DDA-7DF8E5D94DC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512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7A355-8776-CB43-838E-ED9EE2F8390B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03FA8-A3F3-7640-B13D-36C73B3E558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178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512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29748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303FA8-A3F3-7640-B13D-36C73B3E558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009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2CB9073-1A97-EF48-93BC-E626B884D79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-9249" y="-4352"/>
            <a:ext cx="12201250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3A7554C-2E3E-454F-9E07-C38195D4CF32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38200" y="4561873"/>
            <a:ext cx="10515600" cy="703135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2400" b="1" i="0" cap="all" spc="600" baseline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ja-JP" dirty="0">
                <a:latin typeface="Meiryo UI" panose="020B0604030504040204" pitchFamily="50" charset="-128"/>
                <a:ea typeface="Meiryo UI" panose="020B0604030504040204" pitchFamily="50" charset="-128"/>
              </a:rPr>
              <a:t>Subtitle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E3ED0903-C4AC-F843-878E-D66CB7BFB0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73294"/>
            <a:ext cx="7709488" cy="1927810"/>
          </a:xfrm>
        </p:spPr>
        <p:txBody>
          <a:bodyPr lIns="91440" rIns="91440">
            <a:noAutofit/>
          </a:bodyPr>
          <a:lstStyle>
            <a:lvl1pPr algn="l">
              <a:defRPr sz="13800" b="1" i="0" spc="150" baseline="0">
                <a:solidFill>
                  <a:schemeClr val="bg1"/>
                </a:solidFill>
                <a:latin typeface="MingLiU" panose="02020509000000000000" pitchFamily="49" charset="-120"/>
                <a:ea typeface="MingLiU" panose="02020509000000000000" pitchFamily="49" charset="-12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22" name="Right Triangle 21">
            <a:extLst>
              <a:ext uri="{FF2B5EF4-FFF2-40B4-BE49-F238E27FC236}">
                <a16:creationId xmlns:a16="http://schemas.microsoft.com/office/drawing/2014/main" id="{EF81B901-913B-5741-A4AC-B5819DACFCDF}"/>
              </a:ext>
            </a:extLst>
          </p:cNvPr>
          <p:cNvSpPr/>
          <p:nvPr userDrawn="1"/>
        </p:nvSpPr>
        <p:spPr>
          <a:xfrm>
            <a:off x="0" y="6027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FDD99BC-FCD1-D541-9FE6-03E39F2856C6}"/>
              </a:ext>
            </a:extLst>
          </p:cNvPr>
          <p:cNvSpPr/>
          <p:nvPr userDrawn="1"/>
        </p:nvSpPr>
        <p:spPr>
          <a:xfrm rot="10800000">
            <a:off x="11361737" y="-10162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Oval 22">
            <a:extLst>
              <a:ext uri="{FF2B5EF4-FFF2-40B4-BE49-F238E27FC236}">
                <a16:creationId xmlns:a16="http://schemas.microsoft.com/office/drawing/2014/main" id="{CA93CC85-EFC8-994A-9ADB-8DEE2579AAF9}"/>
              </a:ext>
            </a:extLst>
          </p:cNvPr>
          <p:cNvSpPr/>
          <p:nvPr userDrawn="1"/>
        </p:nvSpPr>
        <p:spPr>
          <a:xfrm rot="16200000" flipH="1">
            <a:off x="1668897" y="3522719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74365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551932-EED2-CB48-969B-F9308DFE26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  <p:sp>
        <p:nvSpPr>
          <p:cNvPr id="51" name="Title 1">
            <a:extLst>
              <a:ext uri="{FF2B5EF4-FFF2-40B4-BE49-F238E27FC236}">
                <a16:creationId xmlns:a16="http://schemas.microsoft.com/office/drawing/2014/main" id="{ADEF5424-A6E0-A345-9A75-92E71E4592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D2069D9-A96F-DD4A-B6CB-C29449020E71}"/>
              </a:ext>
            </a:extLst>
          </p:cNvPr>
          <p:cNvGrpSpPr/>
          <p:nvPr userDrawn="1"/>
        </p:nvGrpSpPr>
        <p:grpSpPr>
          <a:xfrm>
            <a:off x="0" y="-10162"/>
            <a:ext cx="12192000" cy="6868162"/>
            <a:chOff x="0" y="-10162"/>
            <a:chExt cx="12192000" cy="6868162"/>
          </a:xfrm>
        </p:grpSpPr>
        <p:sp>
          <p:nvSpPr>
            <p:cNvPr id="53" name="Right Triangle 52">
              <a:extLst>
                <a:ext uri="{FF2B5EF4-FFF2-40B4-BE49-F238E27FC236}">
                  <a16:creationId xmlns:a16="http://schemas.microsoft.com/office/drawing/2014/main" id="{44CFA19C-5DA0-774B-AFF3-36921EACACDD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4" name="Right Triangle 53">
              <a:extLst>
                <a:ext uri="{FF2B5EF4-FFF2-40B4-BE49-F238E27FC236}">
                  <a16:creationId xmlns:a16="http://schemas.microsoft.com/office/drawing/2014/main" id="{D9F82FBA-46B0-A844-AE24-E839A52F2A42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639370BE-395F-E946-A985-43E0B2F007A7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47EC358B-2232-784F-B64F-E210A64AF153}"/>
              </a:ext>
            </a:extLst>
          </p:cNvPr>
          <p:cNvCxnSpPr>
            <a:cxnSpLocks/>
          </p:cNvCxnSpPr>
          <p:nvPr userDrawn="1"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22">
            <a:extLst>
              <a:ext uri="{FF2B5EF4-FFF2-40B4-BE49-F238E27FC236}">
                <a16:creationId xmlns:a16="http://schemas.microsoft.com/office/drawing/2014/main" id="{5C8304CD-638B-A244-8BB2-5827EFC0BE18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FFD9DF-9E1C-4765-BCE6-B273DEE1F56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0263" y="1266825"/>
            <a:ext cx="1053147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62429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55188DA-8D2D-EE45-B63B-68389D618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700" y="-4352"/>
            <a:ext cx="6618160" cy="6862352"/>
          </a:xfrm>
          <a:prstGeom prst="rect">
            <a:avLst/>
          </a:prstGeom>
        </p:spPr>
      </p:pic>
      <p:sp>
        <p:nvSpPr>
          <p:cNvPr id="6" name="Right Triangle 5">
            <a:extLst>
              <a:ext uri="{FF2B5EF4-FFF2-40B4-BE49-F238E27FC236}">
                <a16:creationId xmlns:a16="http://schemas.microsoft.com/office/drawing/2014/main" id="{49DD1090-E08C-414F-B909-F960029978CC}"/>
              </a:ext>
            </a:extLst>
          </p:cNvPr>
          <p:cNvSpPr/>
          <p:nvPr userDrawn="1"/>
        </p:nvSpPr>
        <p:spPr>
          <a:xfrm>
            <a:off x="0" y="6027738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4858575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Oval 22">
            <a:extLst>
              <a:ext uri="{FF2B5EF4-FFF2-40B4-BE49-F238E27FC236}">
                <a16:creationId xmlns:a16="http://schemas.microsoft.com/office/drawing/2014/main" id="{E86DEBE5-E80B-624F-85DC-B53B9841EF52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ight Triangle 23">
            <a:extLst>
              <a:ext uri="{FF2B5EF4-FFF2-40B4-BE49-F238E27FC236}">
                <a16:creationId xmlns:a16="http://schemas.microsoft.com/office/drawing/2014/main" id="{2498330F-989F-C743-B682-3B45105A64F9}"/>
              </a:ext>
            </a:extLst>
          </p:cNvPr>
          <p:cNvSpPr/>
          <p:nvPr userDrawn="1"/>
        </p:nvSpPr>
        <p:spPr>
          <a:xfrm rot="10800000">
            <a:off x="5800596" y="-4352"/>
            <a:ext cx="830263" cy="830262"/>
          </a:xfrm>
          <a:prstGeom prst="rtTriangl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5" name="Picture Placeholder 10">
            <a:extLst>
              <a:ext uri="{FF2B5EF4-FFF2-40B4-BE49-F238E27FC236}">
                <a16:creationId xmlns:a16="http://schemas.microsoft.com/office/drawing/2014/main" id="{4BFA0C42-6D2A-FE45-B00F-C3FE723B69B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38925" y="-4352"/>
            <a:ext cx="5553075" cy="6862352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7A153A-DE47-5845-9FBA-5E84842262CB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470FEE8-FCFE-D34B-AC0A-D33499171CF5}"/>
              </a:ext>
            </a:extLst>
          </p:cNvPr>
          <p:cNvCxnSpPr>
            <a:cxnSpLocks/>
          </p:cNvCxnSpPr>
          <p:nvPr userDrawn="1"/>
        </p:nvCxnSpPr>
        <p:spPr>
          <a:xfrm>
            <a:off x="5235260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8E3020-67F3-4319-8D6D-AF959AE4492B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1B73CA7-3CCD-504D-B97A-835A2330CDB2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8332DD3-414D-426E-BB83-A7CE934174B6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DBA4D0A-04F7-406D-970F-851D89A87A95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D68424A6-569A-4335-9863-0351A5FABE88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266825"/>
            <a:ext cx="4858574" cy="4495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51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96E039-748A-D54A-ACAE-7A9C63FCA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451E21C1-74BE-0348-B8AE-3174A9AAA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84FD6E85-A2E7-B84D-9400-6F8D1C6FF159}"/>
              </a:ext>
            </a:extLst>
          </p:cNvPr>
          <p:cNvGrpSpPr/>
          <p:nvPr userDrawn="1"/>
        </p:nvGrpSpPr>
        <p:grpSpPr>
          <a:xfrm>
            <a:off x="0" y="-10162"/>
            <a:ext cx="12192000" cy="6868162"/>
            <a:chOff x="0" y="-10162"/>
            <a:chExt cx="12192000" cy="6868162"/>
          </a:xfrm>
        </p:grpSpPr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6912A38B-FDC5-1E4F-B0ED-145140947339}"/>
                </a:ext>
              </a:extLst>
            </p:cNvPr>
            <p:cNvSpPr/>
            <p:nvPr userDrawn="1"/>
          </p:nvSpPr>
          <p:spPr>
            <a:xfrm>
              <a:off x="0" y="6027738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28" name="Right Triangle 27">
              <a:extLst>
                <a:ext uri="{FF2B5EF4-FFF2-40B4-BE49-F238E27FC236}">
                  <a16:creationId xmlns:a16="http://schemas.microsoft.com/office/drawing/2014/main" id="{B5B0DCFE-7295-8740-9EC5-E9A681F21F94}"/>
                </a:ext>
              </a:extLst>
            </p:cNvPr>
            <p:cNvSpPr/>
            <p:nvPr userDrawn="1"/>
          </p:nvSpPr>
          <p:spPr>
            <a:xfrm rot="10800000">
              <a:off x="11361737" y="-10162"/>
              <a:ext cx="830263" cy="830262"/>
            </a:xfrm>
            <a:prstGeom prst="rt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</p:grp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2918AA3-DC2E-CC41-95A6-C5757DE61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618714"/>
            <a:ext cx="4433046" cy="703135"/>
          </a:xfrm>
          <a:noFill/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accent1"/>
                </a:solidFill>
                <a:latin typeface="+mj-lt"/>
                <a:ea typeface="MingLiU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BF9C69D-A733-884F-BC4B-A4E97A9315C4}"/>
              </a:ext>
            </a:extLst>
          </p:cNvPr>
          <p:cNvSpPr>
            <a:spLocks noGrp="1"/>
          </p:cNvSpPr>
          <p:nvPr>
            <p:ph type="body" idx="11"/>
          </p:nvPr>
        </p:nvSpPr>
        <p:spPr>
          <a:xfrm>
            <a:off x="6932749" y="1618714"/>
            <a:ext cx="4433046" cy="703135"/>
          </a:xfrm>
          <a:noFill/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50000"/>
              </a:lnSpc>
              <a:buNone/>
              <a:defRPr sz="1800" b="1" i="0" cap="all" spc="150" baseline="0">
                <a:solidFill>
                  <a:schemeClr val="accent1"/>
                </a:solidFill>
                <a:latin typeface="+mj-lt"/>
                <a:ea typeface="MingLiU" panose="02020509000000000000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Oval 22">
            <a:extLst>
              <a:ext uri="{FF2B5EF4-FFF2-40B4-BE49-F238E27FC236}">
                <a16:creationId xmlns:a16="http://schemas.microsoft.com/office/drawing/2014/main" id="{2077B7CC-D16D-C84E-AF69-2D082EDC5C8E}"/>
              </a:ext>
            </a:extLst>
          </p:cNvPr>
          <p:cNvSpPr/>
          <p:nvPr userDrawn="1"/>
        </p:nvSpPr>
        <p:spPr>
          <a:xfrm rot="16200000" flipH="1">
            <a:off x="1668897" y="74594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A65B340-D917-634F-AE17-87F536B21002}"/>
              </a:ext>
            </a:extLst>
          </p:cNvPr>
          <p:cNvCxnSpPr>
            <a:cxnSpLocks/>
          </p:cNvCxnSpPr>
          <p:nvPr userDrawn="1"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0EA4411-3DF4-5E42-A781-3F59BBBD00F9}"/>
              </a:ext>
            </a:extLst>
          </p:cNvPr>
          <p:cNvCxnSpPr>
            <a:cxnSpLocks/>
          </p:cNvCxnSpPr>
          <p:nvPr userDrawn="1"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FD6CC-AFA8-4227-B3F1-27845AE5BE28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81B73CA7-3CCD-504D-B97A-835A2330CDB2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5000E12-D3DD-4E44-BAEC-A48DBC4D50B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587F0E-3488-4890-9BD2-AF49A732987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26D3AA-2705-4636-BFEE-C89371FC51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830263" y="2474913"/>
            <a:ext cx="4434840" cy="3094037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3" name="Content Placeholder 5">
            <a:extLst>
              <a:ext uri="{FF2B5EF4-FFF2-40B4-BE49-F238E27FC236}">
                <a16:creationId xmlns:a16="http://schemas.microsoft.com/office/drawing/2014/main" id="{F758E678-4B0C-4E7A-94BE-1006B5814E93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32748" y="2474913"/>
            <a:ext cx="4434840" cy="3094037"/>
          </a:xfrm>
        </p:spPr>
        <p:txBody>
          <a:bodyPr/>
          <a:lstStyle>
            <a:lvl2pPr>
              <a:spcBef>
                <a:spcPts val="600"/>
              </a:spcBef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51632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72A19413-A8E7-ED4F-88DE-08A12997A0F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-4763"/>
            <a:ext cx="12179300" cy="6862763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42AACF99-BFF2-EF4D-905B-698BF1366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2215" y="2432458"/>
            <a:ext cx="6044503" cy="583800"/>
          </a:xfrm>
        </p:spPr>
        <p:txBody>
          <a:bodyPr lIns="91440" rIns="91440">
            <a:noAutofit/>
          </a:bodyPr>
          <a:lstStyle>
            <a:lvl1pPr>
              <a:defRPr sz="2400" b="1" i="0" spc="150" baseline="0">
                <a:solidFill>
                  <a:schemeClr val="bg1"/>
                </a:solidFill>
                <a:latin typeface="+mj-lt"/>
                <a:ea typeface="MingLiU" panose="02020509000000000000" pitchFamily="49" charset="-12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933BB6-76EF-4E91-AEF1-BE67D60ED86C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311775" y="3530600"/>
            <a:ext cx="6044943" cy="282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2012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C4EB4B-30F5-5541-B2A0-6BD04D010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A8E3A-8DBF-0542-BC99-444DCA0CC2C2}" type="datetimeFigureOut">
              <a:rPr lang="en-US" smtClean="0"/>
              <a:t>5/12/2023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D97956-7D4F-5346-B8DD-3653B600E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5AB29D-BA7D-E743-8CA0-6953FF72B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93002F-D6EA-CF48-8F44-2316036B2B8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A03656-1F6D-D044-B015-1B4DAD3A56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12700" y="-4352"/>
            <a:ext cx="12179300" cy="6862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25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D48F80-1562-4C4E-887A-B3EB2024C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045F5A-B343-9140-888A-F4A0F3DAE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865FBC-5324-6640-AB2B-F303AA276F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/>
                </a:solidFill>
              </a:defRPr>
            </a:lvl1pPr>
          </a:lstStyle>
          <a:p>
            <a:fld id="{81B73CA7-3CCD-504D-B97A-835A2330CDB2}" type="datetimeFigureOut">
              <a:rPr lang="en-US" smtClean="0"/>
              <a:pPr/>
              <a:t>5/12/2023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7050E5-FDBF-7C4A-8BB3-B44C2CEBA8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92875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C1BFAD-CCAB-D24E-B7A6-4B9D514D0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92875"/>
            <a:ext cx="2743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5831BA38-18F3-0A4D-A45F-13B53FF2DAC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162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11" r:id="rId3"/>
    <p:sldLayoutId id="2147483710" r:id="rId4"/>
    <p:sldLayoutId id="2147483714" r:id="rId5"/>
    <p:sldLayoutId id="214748371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 spc="150" baseline="0">
          <a:solidFill>
            <a:schemeClr val="bg1"/>
          </a:solidFill>
          <a:latin typeface="+mj-lt"/>
          <a:ea typeface="MingLiU" panose="02020509000000000000" pitchFamily="49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1500"/>
        </a:spcBef>
        <a:buClr>
          <a:schemeClr val="accent1"/>
        </a:buClr>
        <a:buFont typeface="Arial" panose="020B0604020202020204" pitchFamily="34" charset="0"/>
        <a:buChar char="•"/>
        <a:defRPr sz="1500" kern="1200" spc="150" baseline="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hehopefoundation.org/dei-swog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wog.org/news-events/news/2023/04/02/membership-profiles-will-answer-who-are-we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>
            <a:extLst>
              <a:ext uri="{FF2B5EF4-FFF2-40B4-BE49-F238E27FC236}">
                <a16:creationId xmlns:a16="http://schemas.microsoft.com/office/drawing/2014/main" id="{8FB64E80-675E-6A4A-AF41-D8DE47B3C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alphaModFix amt="62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9249" y="-4352"/>
            <a:ext cx="12201250" cy="6862352"/>
          </a:xfrm>
        </p:spPr>
      </p:pic>
      <p:pic>
        <p:nvPicPr>
          <p:cNvPr id="13" name="Picture Placeholder 8">
            <a:extLst>
              <a:ext uri="{FF2B5EF4-FFF2-40B4-BE49-F238E27FC236}">
                <a16:creationId xmlns:a16="http://schemas.microsoft.com/office/drawing/2014/main" id="{4D6F1B91-622D-D14D-A2EE-5B2A56BAC0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alphaModFix am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90" y="8153"/>
            <a:ext cx="12201250" cy="6862352"/>
          </a:xfrm>
          <a:custGeom>
            <a:avLst/>
            <a:gdLst>
              <a:gd name="connsiteX0" fmla="*/ 0 w 12201250"/>
              <a:gd name="connsiteY0" fmla="*/ 0 h 6862352"/>
              <a:gd name="connsiteX1" fmla="*/ 11376796 w 12201250"/>
              <a:gd name="connsiteY1" fmla="*/ 0 h 6862352"/>
              <a:gd name="connsiteX2" fmla="*/ 12201249 w 12201250"/>
              <a:gd name="connsiteY2" fmla="*/ 824452 h 6862352"/>
              <a:gd name="connsiteX3" fmla="*/ 12201249 w 12201250"/>
              <a:gd name="connsiteY3" fmla="*/ 0 h 6862352"/>
              <a:gd name="connsiteX4" fmla="*/ 12201250 w 12201250"/>
              <a:gd name="connsiteY4" fmla="*/ 0 h 6862352"/>
              <a:gd name="connsiteX5" fmla="*/ 12201250 w 12201250"/>
              <a:gd name="connsiteY5" fmla="*/ 6862352 h 6862352"/>
              <a:gd name="connsiteX6" fmla="*/ 839512 w 12201250"/>
              <a:gd name="connsiteY6" fmla="*/ 6862352 h 6862352"/>
              <a:gd name="connsiteX7" fmla="*/ 9249 w 12201250"/>
              <a:gd name="connsiteY7" fmla="*/ 6032090 h 6862352"/>
              <a:gd name="connsiteX8" fmla="*/ 9249 w 12201250"/>
              <a:gd name="connsiteY8" fmla="*/ 6862352 h 6862352"/>
              <a:gd name="connsiteX9" fmla="*/ 0 w 12201250"/>
              <a:gd name="connsiteY9" fmla="*/ 6862352 h 6862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201250" h="6862352">
                <a:moveTo>
                  <a:pt x="0" y="0"/>
                </a:moveTo>
                <a:lnTo>
                  <a:pt x="11376796" y="0"/>
                </a:lnTo>
                <a:lnTo>
                  <a:pt x="12201249" y="824452"/>
                </a:lnTo>
                <a:lnTo>
                  <a:pt x="12201249" y="0"/>
                </a:lnTo>
                <a:lnTo>
                  <a:pt x="12201250" y="0"/>
                </a:lnTo>
                <a:lnTo>
                  <a:pt x="12201250" y="6862352"/>
                </a:lnTo>
                <a:lnTo>
                  <a:pt x="839512" y="6862352"/>
                </a:lnTo>
                <a:lnTo>
                  <a:pt x="9249" y="6032090"/>
                </a:lnTo>
                <a:lnTo>
                  <a:pt x="9249" y="6862352"/>
                </a:lnTo>
                <a:lnTo>
                  <a:pt x="0" y="6862352"/>
                </a:lnTo>
                <a:close/>
              </a:path>
            </a:pathLst>
          </a:custGeom>
          <a:noFill/>
        </p:spPr>
      </p:pic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2B499F37-632F-694F-948A-C7A79D753D0C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>
            <a:normAutofit fontScale="40000" lnSpcReduction="20000"/>
          </a:bodyPr>
          <a:lstStyle/>
          <a:p>
            <a:pPr>
              <a:spcBef>
                <a:spcPts val="0"/>
              </a:spcBef>
            </a:pPr>
            <a:r>
              <a:rPr lang="en-US" altLang="ja-JP" dirty="0"/>
              <a:t>Don S. Dizon, MD</a:t>
            </a:r>
          </a:p>
          <a:p>
            <a:pPr>
              <a:spcBef>
                <a:spcPts val="0"/>
              </a:spcBef>
            </a:pPr>
            <a:r>
              <a:rPr lang="en-US" altLang="ja-JP" dirty="0"/>
              <a:t>Vice Chair, DEI and Professional Integrity</a:t>
            </a:r>
          </a:p>
          <a:p>
            <a:pPr>
              <a:spcBef>
                <a:spcPts val="0"/>
              </a:spcBef>
            </a:pPr>
            <a:r>
              <a:rPr lang="en-US" altLang="ja-JP" dirty="0"/>
              <a:t>Legorreta Cancer Center and Lifespan Cancer Institute</a:t>
            </a:r>
            <a:endParaRPr lang="ja-JP" altLang="en-US" dirty="0"/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DE2D9A8A-5247-6D44-AA02-758207AE1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9600" dirty="0"/>
              <a:t>DEI Report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9B1A04B-6BC3-D643-85AB-06635BAA9D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-9250" y="54010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13A6FEDB-5D57-B342-8D7B-927F587984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801316" y="-26353"/>
            <a:ext cx="1395599" cy="1441414"/>
          </a:xfrm>
          <a:prstGeom prst="line">
            <a:avLst/>
          </a:prstGeom>
          <a:ln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22">
            <a:extLst>
              <a:ext uri="{FF2B5EF4-FFF2-40B4-BE49-F238E27FC236}">
                <a16:creationId xmlns:a16="http://schemas.microsoft.com/office/drawing/2014/main" id="{07285DAF-4CC1-E142-B7FA-4D39508737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16200000" flipH="1">
            <a:off x="1668897" y="3522719"/>
            <a:ext cx="208460" cy="1869849"/>
          </a:xfrm>
          <a:prstGeom prst="rect">
            <a:avLst/>
          </a:prstGeom>
          <a:gradFill>
            <a:gsLst>
              <a:gs pos="0">
                <a:schemeClr val="accent1"/>
              </a:gs>
              <a:gs pos="99000">
                <a:schemeClr val="accent1"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87012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E086EF-A2A7-D38A-02ED-C648F0EED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I want to hear from you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B178837-DB1A-E11A-D3BD-82169F771B25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1506066" y="2791327"/>
            <a:ext cx="9171935" cy="149230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3759745-B9E0-FF2E-37C4-FBBC8625A557}"/>
              </a:ext>
            </a:extLst>
          </p:cNvPr>
          <p:cNvSpPr txBox="1"/>
          <p:nvPr/>
        </p:nvSpPr>
        <p:spPr>
          <a:xfrm>
            <a:off x="2692733" y="1682982"/>
            <a:ext cx="67986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https://thehopefoundation.org/dei-swog/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074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861FA6E-FC3B-DC51-B3ED-1F1436BCE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358" y="0"/>
            <a:ext cx="11815283" cy="6780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643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8D2A27-9D6C-8939-9CF8-AA9F31F531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377" y="0"/>
            <a:ext cx="12235377" cy="30719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F30E8C-761B-FDCD-A30B-01588674E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4497" y="3205482"/>
            <a:ext cx="9843006" cy="354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21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583800"/>
          </a:xfrm>
        </p:spPr>
        <p:txBody>
          <a:bodyPr anchor="ctr">
            <a:normAutofit/>
          </a:bodyPr>
          <a:lstStyle/>
          <a:p>
            <a:r>
              <a:rPr lang="en-US" dirty="0"/>
              <a:t>Our web page- https://thehopefoundation.org/dei-swog/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ECAD75-8E8B-AC88-79CB-C9340E7D14E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270" r="1" b="256"/>
          <a:stretch/>
        </p:blipFill>
        <p:spPr>
          <a:xfrm>
            <a:off x="455840" y="1266825"/>
            <a:ext cx="11280319" cy="4815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7936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D5A67-8B7A-988B-A7E3-D9F2F7F96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Crrent</a:t>
            </a:r>
            <a:r>
              <a:rPr lang="en-US" dirty="0"/>
              <a:t> Landscape: Pre-Spring Meeting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714C03-10FE-436A-A633-8F540AF49D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EFB3992-1E39-EEC5-F98A-4FE6504E0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381" y="857848"/>
            <a:ext cx="10970310" cy="5661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8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F451EBE7-64A3-7E40-8C33-3C01E8EBAB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30263" y="1266516"/>
            <a:ext cx="4862614" cy="4495765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Formerly, the DEI Monitoring Committee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Will focus on foundational principles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Pope Consulting Report on DEI will be the guide to </a:t>
            </a:r>
            <a:r>
              <a:rPr lang="en-US" sz="2000" u="sng" dirty="0"/>
              <a:t>operationalize DEI efforts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Look at SWOG policies to identify gaps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Establish DEI language for SWOG policies/procedures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Define standardized review 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Establish framework for SWOG to realize DEI principles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 Committee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4030AF8A-8228-F343-BEC1-75F9E0089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6927244-BC02-CE77-252F-520C4CA4A260}"/>
              </a:ext>
            </a:extLst>
          </p:cNvPr>
          <p:cNvSpPr txBox="1"/>
          <p:nvPr/>
        </p:nvSpPr>
        <p:spPr>
          <a:xfrm>
            <a:off x="7013959" y="1467684"/>
            <a:ext cx="48030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myriad-pro"/>
              </a:rPr>
              <a:t>Co-Chairs: Dina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myriad-pro"/>
              </a:rPr>
              <a:t>Lansey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myriad-pro"/>
              </a:rPr>
              <a:t>, MSN and Manmeet Ahluwalia, MD (Site PI) </a:t>
            </a:r>
          </a:p>
          <a:p>
            <a:pPr algn="l"/>
            <a:endParaRPr lang="en-US" sz="2400" b="0" i="0" dirty="0">
              <a:solidFill>
                <a:schemeClr val="bg1"/>
              </a:solidFill>
              <a:effectLst/>
              <a:latin typeface="myriad-pro"/>
            </a:endParaRPr>
          </a:p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myriad-pro"/>
              </a:rPr>
              <a:t>Jared </a:t>
            </a:r>
            <a:r>
              <a:rPr lang="en-US" sz="2400" b="0" i="0" dirty="0" err="1">
                <a:solidFill>
                  <a:schemeClr val="bg1"/>
                </a:solidFill>
                <a:effectLst/>
                <a:latin typeface="myriad-pro"/>
              </a:rPr>
              <a:t>Acoba</a:t>
            </a:r>
            <a:r>
              <a:rPr lang="en-US" sz="2400" b="0" i="0" dirty="0">
                <a:solidFill>
                  <a:schemeClr val="bg1"/>
                </a:solidFill>
                <a:effectLst/>
                <a:latin typeface="myriad-pro"/>
              </a:rPr>
              <a:t>, MD (UH Cancer Center)</a:t>
            </a:r>
          </a:p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myriad-pro"/>
              </a:rPr>
              <a:t>Joël Pointon, MSPH (Patient Advocate)</a:t>
            </a:r>
          </a:p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myriad-pro"/>
              </a:rPr>
              <a:t>Kathy Crew, MD, MS (Exec Officer)</a:t>
            </a:r>
          </a:p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myriad-pro"/>
              </a:rPr>
              <a:t>Desiree Walker, BA (RRC)</a:t>
            </a:r>
          </a:p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myriad-pro"/>
              </a:rPr>
              <a:t>Operations: Dana Sparks, MAT (Ops)</a:t>
            </a:r>
          </a:p>
          <a:p>
            <a:pPr algn="l"/>
            <a:r>
              <a:rPr lang="en-US" sz="2400" b="0" i="0" dirty="0">
                <a:solidFill>
                  <a:schemeClr val="bg1"/>
                </a:solidFill>
                <a:effectLst/>
                <a:latin typeface="myriad-pro"/>
              </a:rPr>
              <a:t>Katherine Guthrie, PhD (Biostatistics)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06069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010FB232-4CB4-C34D-A688-C51B6E7CD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DEI Committee</a:t>
            </a:r>
          </a:p>
        </p:txBody>
      </p:sp>
      <p:pic>
        <p:nvPicPr>
          <p:cNvPr id="29" name="Picture Placeholder 28">
            <a:extLst>
              <a:ext uri="{FF2B5EF4-FFF2-40B4-BE49-F238E27FC236}">
                <a16:creationId xmlns:a16="http://schemas.microsoft.com/office/drawing/2014/main" id="{4030AF8A-8228-F343-BEC1-75F9E00890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BE4FD46-509F-7037-BA70-6C337343C3B0}"/>
              </a:ext>
            </a:extLst>
          </p:cNvPr>
          <p:cNvSpPr txBox="1"/>
          <p:nvPr/>
        </p:nvSpPr>
        <p:spPr>
          <a:xfrm>
            <a:off x="6853169" y="949222"/>
            <a:ext cx="4706772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Develop new and standardized (uniform) policies, e.g., for choosing SWOG study chairs or champions, that encourage DEI and junior investigators and collaboration</a:t>
            </a:r>
            <a:br>
              <a:rPr lang="en-US" sz="28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US" sz="2800" b="0" i="0" u="none" strike="noStrike" baseline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lvl="1"/>
            <a:r>
              <a:rPr lang="en-US" sz="2400" b="0" i="0" u="none" strike="noStrike" baseline="0" dirty="0">
                <a:solidFill>
                  <a:schemeClr val="bg1"/>
                </a:solidFill>
                <a:latin typeface="Arial" panose="020B0604020202020204" pitchFamily="34" charset="0"/>
              </a:rPr>
              <a:t>•</a:t>
            </a:r>
            <a:r>
              <a:rPr lang="en-US" sz="2400" b="0" i="0" u="none" strike="noStrike" baseline="0" dirty="0">
                <a:solidFill>
                  <a:schemeClr val="bg1"/>
                </a:solidFill>
                <a:latin typeface="Calibri" panose="020F0502020204030204" pitchFamily="34" charset="0"/>
              </a:rPr>
              <a:t>Need for a process to determine the interests of committee members in serving as a study PRO chair, TM chair, etc.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3" name="Content Placeholder 17">
            <a:extLst>
              <a:ext uri="{FF2B5EF4-FFF2-40B4-BE49-F238E27FC236}">
                <a16:creationId xmlns:a16="http://schemas.microsoft.com/office/drawing/2014/main" id="{FAD5341D-CA1F-2CC3-1EB6-864F90CDF168}"/>
              </a:ext>
            </a:extLst>
          </p:cNvPr>
          <p:cNvSpPr txBox="1">
            <a:spLocks/>
          </p:cNvSpPr>
          <p:nvPr/>
        </p:nvSpPr>
        <p:spPr>
          <a:xfrm>
            <a:off x="830263" y="1266516"/>
            <a:ext cx="4862614" cy="4495765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50000"/>
              </a:lnSpc>
              <a:spcBef>
                <a:spcPts val="1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500" kern="1200" spc="15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US" sz="2000"/>
              <a:t>Formerly, the DEI Monitoring Committee</a:t>
            </a:r>
          </a:p>
          <a:p>
            <a:pPr>
              <a:lnSpc>
                <a:spcPct val="100000"/>
              </a:lnSpc>
            </a:pPr>
            <a:r>
              <a:rPr lang="en-US" sz="2000"/>
              <a:t>Will focus on foundational principles</a:t>
            </a:r>
          </a:p>
          <a:p>
            <a:pPr>
              <a:lnSpc>
                <a:spcPct val="100000"/>
              </a:lnSpc>
            </a:pPr>
            <a:r>
              <a:rPr lang="en-US" sz="2000"/>
              <a:t>Pope Consulting Report on DEI will be the guide to </a:t>
            </a:r>
            <a:r>
              <a:rPr lang="en-US" sz="2000" u="sng"/>
              <a:t>operationalize DEI efforts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Look at SWOG policies to identify gaps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Establish DEI language for SWOG policies/procedures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Define standardized review </a:t>
            </a:r>
          </a:p>
          <a:p>
            <a:pPr lvl="1">
              <a:lnSpc>
                <a:spcPct val="100000"/>
              </a:lnSpc>
            </a:pPr>
            <a:r>
              <a:rPr lang="en-US" sz="2000"/>
              <a:t>Establish framework for SWOG to realize DEI principles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835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6CD7-BB8F-BB84-84AA-94F9137CB1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4858575" cy="755304"/>
          </a:xfrm>
        </p:spPr>
        <p:txBody>
          <a:bodyPr anchor="ctr">
            <a:normAutofit/>
          </a:bodyPr>
          <a:lstStyle/>
          <a:p>
            <a:r>
              <a:rPr lang="en-US" sz="2800" dirty="0"/>
              <a:t>Inaugural projects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F8055DD-E001-0126-2019-9F8F0945EFC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l="2254" r="5266" b="1"/>
          <a:stretch/>
        </p:blipFill>
        <p:spPr>
          <a:xfrm>
            <a:off x="6638925" y="-4352"/>
            <a:ext cx="5553075" cy="6862352"/>
          </a:xfr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8689E3B0-7370-72A2-1389-1734C2C20BC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830263" y="1266825"/>
            <a:ext cx="4858574" cy="522060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Membership Survey 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Rick Bangs, lead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Activates in phases, phase 1 live this summer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Aim: Engage </a:t>
            </a:r>
            <a:r>
              <a:rPr lang="en-US" sz="1600" b="1" dirty="0"/>
              <a:t>all</a:t>
            </a:r>
            <a:r>
              <a:rPr lang="en-US" sz="1600" dirty="0"/>
              <a:t> SWOG members to participate in expanded data collection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Goal: Ability to describe membership in a deeper way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Please encourage participation, even after the meeting: visit: </a:t>
            </a:r>
            <a:r>
              <a:rPr lang="en-US" sz="1600" b="0" i="0" u="none" strike="noStrike" baseline="0" dirty="0">
                <a:solidFill>
                  <a:schemeClr val="bg1"/>
                </a:solidFill>
              </a:rPr>
              <a:t>swog.org/who-are-we</a:t>
            </a: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n-US" sz="1600" dirty="0"/>
              <a:t>More about it at The Front Line: </a:t>
            </a:r>
            <a:r>
              <a:rPr lang="en-US" sz="1600" dirty="0">
                <a:hlinkClick r:id="rId3"/>
              </a:rPr>
              <a:t>https://www.swog.org/news-events/news/2023/04/02/membership-profiles-will-answer-who-are-we</a:t>
            </a:r>
            <a:endParaRPr lang="en-US" sz="1600" dirty="0"/>
          </a:p>
          <a:p>
            <a:pPr lvl="1">
              <a:lnSpc>
                <a:spcPct val="100000"/>
              </a:lnSpc>
              <a:spcBef>
                <a:spcPts val="600"/>
              </a:spcBef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0902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3DE525-3AE3-D3E4-B02D-2BC0DBDE6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9" y="168721"/>
            <a:ext cx="10523531" cy="755304"/>
          </a:xfrm>
        </p:spPr>
        <p:txBody>
          <a:bodyPr/>
          <a:lstStyle/>
          <a:p>
            <a:r>
              <a:rPr lang="en-US" sz="3200" dirty="0"/>
              <a:t>Inaugural projects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2EAB4B6-6D1D-8D41-C969-EF39520516E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30269" y="1459331"/>
            <a:ext cx="10531474" cy="4495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400" dirty="0"/>
              <a:t>Lead by Patricia Robinson, MD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Project 1: DEI Dashboard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Goal: To allow sites ability to see who they are enrolling from a DEI lens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Allow for cross-site comparisons</a:t>
            </a:r>
          </a:p>
          <a:p>
            <a:pPr lvl="1">
              <a:lnSpc>
                <a:spcPct val="100000"/>
              </a:lnSpc>
            </a:pPr>
            <a:r>
              <a:rPr lang="en-US" sz="2400" dirty="0"/>
              <a:t>Project 2: DEI Checklist for Principal Investigators</a:t>
            </a:r>
          </a:p>
          <a:p>
            <a:pPr lvl="2">
              <a:lnSpc>
                <a:spcPct val="100000"/>
              </a:lnSpc>
            </a:pPr>
            <a:r>
              <a:rPr lang="en-US" sz="2400" dirty="0"/>
              <a:t>Goal: To promote intentionality in trial design and development</a:t>
            </a:r>
          </a:p>
        </p:txBody>
      </p:sp>
    </p:spTree>
    <p:extLst>
      <p:ext uri="{BB962C8B-B14F-4D97-AF65-F5344CB8AC3E}">
        <p14:creationId xmlns:p14="http://schemas.microsoft.com/office/powerpoint/2010/main" val="276801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98B09-D882-1F86-FBE9-13778D2A5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/>
              <a:t>Coming to the Fall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2C612-A75B-525F-2991-973C0A224DE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/>
              <a:t>DEI Town Hall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Meet DEI leads and committee members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Ask questions, Get answers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Engage in our efforts</a:t>
            </a:r>
          </a:p>
          <a:p>
            <a:pPr>
              <a:lnSpc>
                <a:spcPct val="100000"/>
              </a:lnSpc>
            </a:pPr>
            <a:r>
              <a:rPr lang="en-US" sz="2000" dirty="0"/>
              <a:t>Community Advocate Meet-up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Ask questions about the groups they represent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Develop better understanding of unique needs in their own communities</a:t>
            </a:r>
          </a:p>
          <a:p>
            <a:pPr lvl="1">
              <a:lnSpc>
                <a:spcPct val="100000"/>
              </a:lnSpc>
            </a:pPr>
            <a:r>
              <a:rPr lang="en-US" sz="2000" dirty="0"/>
              <a:t>Help them help inform your committee and your work</a:t>
            </a:r>
          </a:p>
        </p:txBody>
      </p:sp>
    </p:spTree>
    <p:extLst>
      <p:ext uri="{BB962C8B-B14F-4D97-AF65-F5344CB8AC3E}">
        <p14:creationId xmlns:p14="http://schemas.microsoft.com/office/powerpoint/2010/main" val="1940221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76AB3B-D915-5A3A-6D09-4DF59DC2B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0263" y="245723"/>
            <a:ext cx="10523531" cy="583800"/>
          </a:xfrm>
        </p:spPr>
        <p:txBody>
          <a:bodyPr/>
          <a:lstStyle/>
          <a:p>
            <a:r>
              <a:rPr lang="en-US" sz="4000" dirty="0"/>
              <a:t>Three words to describe DEI at SWOG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58938-9DBC-0055-D838-C5F8C6614D3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2800" dirty="0"/>
              <a:t>Intentional</a:t>
            </a:r>
          </a:p>
          <a:p>
            <a:pPr marL="0" indent="0" algn="ctr">
              <a:buNone/>
            </a:pPr>
            <a:r>
              <a:rPr lang="en-US" sz="2800" dirty="0"/>
              <a:t>Intersectional</a:t>
            </a:r>
          </a:p>
          <a:p>
            <a:pPr marL="0" indent="0" algn="ctr">
              <a:buNone/>
            </a:pPr>
            <a:r>
              <a:rPr lang="en-US" sz="2800" dirty="0"/>
              <a:t>Integrated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25A9CD-DF96-3326-8F9F-5C2864021FFA}"/>
              </a:ext>
            </a:extLst>
          </p:cNvPr>
          <p:cNvSpPr txBox="1"/>
          <p:nvPr/>
        </p:nvSpPr>
        <p:spPr>
          <a:xfrm>
            <a:off x="3733838" y="5014762"/>
            <a:ext cx="47163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</a:rPr>
              <a:t>Iterative</a:t>
            </a:r>
          </a:p>
        </p:txBody>
      </p:sp>
    </p:spTree>
    <p:extLst>
      <p:ext uri="{BB962C8B-B14F-4D97-AF65-F5344CB8AC3E}">
        <p14:creationId xmlns:p14="http://schemas.microsoft.com/office/powerpoint/2010/main" val="10408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Bold Tech">
  <a:themeElements>
    <a:clrScheme name="16x9">
      <a:dk1>
        <a:srgbClr val="000000"/>
      </a:dk1>
      <a:lt1>
        <a:srgbClr val="FFFFFF"/>
      </a:lt1>
      <a:dk2>
        <a:srgbClr val="121312"/>
      </a:dk2>
      <a:lt2>
        <a:srgbClr val="FFFFFF"/>
      </a:lt2>
      <a:accent1>
        <a:srgbClr val="EE4036"/>
      </a:accent1>
      <a:accent2>
        <a:srgbClr val="121312"/>
      </a:accent2>
      <a:accent3>
        <a:srgbClr val="A5A5A5"/>
      </a:accent3>
      <a:accent4>
        <a:srgbClr val="252625"/>
      </a:accent4>
      <a:accent5>
        <a:srgbClr val="F1F5F5"/>
      </a:accent5>
      <a:accent6>
        <a:srgbClr val="FAFFFF"/>
      </a:accent6>
      <a:hlink>
        <a:srgbClr val="EE4036"/>
      </a:hlink>
      <a:folHlink>
        <a:srgbClr val="EE4036"/>
      </a:folHlink>
    </a:clrScheme>
    <a:fontScheme name="Custom 44">
      <a:majorFont>
        <a:latin typeface="MingLiU"/>
        <a:ea typeface=""/>
        <a:cs typeface=""/>
      </a:majorFont>
      <a:minorFont>
        <a:latin typeface="Meiryo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26422304-17E9-4530-8D08-4F277CB64269}" vid="{BCE6A17A-B98D-492A-82B2-0A1B358761B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Asian design presentation</Template>
  <TotalTime>59</TotalTime>
  <Words>472</Words>
  <Application>Microsoft Office PowerPoint</Application>
  <PresentationFormat>Widescreen</PresentationFormat>
  <Paragraphs>66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Meiryo UI</vt:lpstr>
      <vt:lpstr>MingLiU</vt:lpstr>
      <vt:lpstr>Arial</vt:lpstr>
      <vt:lpstr>Calibri</vt:lpstr>
      <vt:lpstr>myriad-pro</vt:lpstr>
      <vt:lpstr>Bold Tech</vt:lpstr>
      <vt:lpstr>DEI Report</vt:lpstr>
      <vt:lpstr>Our web page- https://thehopefoundation.org/dei-swog/</vt:lpstr>
      <vt:lpstr>The Crrent Landscape: Pre-Spring Meeting</vt:lpstr>
      <vt:lpstr>DEI Committee</vt:lpstr>
      <vt:lpstr>DEI Committee</vt:lpstr>
      <vt:lpstr>Inaugural projects</vt:lpstr>
      <vt:lpstr>Inaugural projects</vt:lpstr>
      <vt:lpstr>Coming to the Fall Meeting</vt:lpstr>
      <vt:lpstr>Three words to describe DEI at SWOG</vt:lpstr>
      <vt:lpstr>I want to hear from you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DEI Report</dc:title>
  <dc:creator>Don Dizon</dc:creator>
  <cp:lastModifiedBy>Don Dizon</cp:lastModifiedBy>
  <cp:revision>1</cp:revision>
  <dcterms:created xsi:type="dcterms:W3CDTF">2023-05-12T14:56:21Z</dcterms:created>
  <dcterms:modified xsi:type="dcterms:W3CDTF">2023-05-12T18:15:34Z</dcterms:modified>
</cp:coreProperties>
</file>