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  <p:sldMasterId id="2147484175" r:id="rId2"/>
    <p:sldMasterId id="2147483660" r:id="rId3"/>
  </p:sldMasterIdLst>
  <p:notesMasterIdLst>
    <p:notesMasterId r:id="rId14"/>
  </p:notesMasterIdLst>
  <p:sldIdLst>
    <p:sldId id="256" r:id="rId4"/>
    <p:sldId id="267" r:id="rId5"/>
    <p:sldId id="272" r:id="rId6"/>
    <p:sldId id="261" r:id="rId7"/>
    <p:sldId id="268" r:id="rId8"/>
    <p:sldId id="269" r:id="rId9"/>
    <p:sldId id="270" r:id="rId10"/>
    <p:sldId id="271" r:id="rId11"/>
    <p:sldId id="263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5" autoAdjust="0"/>
    <p:restoredTop sz="66336" autoAdjust="0"/>
  </p:normalViewPr>
  <p:slideViewPr>
    <p:cSldViewPr snapToGrid="0">
      <p:cViewPr>
        <p:scale>
          <a:sx n="66" d="100"/>
          <a:sy n="66" d="100"/>
        </p:scale>
        <p:origin x="7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01882-DFD2-4776-ACE9-9C4DA3DEC697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4D882B5B-66D2-461E-B9CC-F72ED05D4DF1}">
      <dgm:prSet/>
      <dgm:spPr/>
      <dgm:t>
        <a:bodyPr/>
        <a:lstStyle/>
        <a:p>
          <a:r>
            <a:rPr lang="en-US"/>
            <a:t>SYSTEMS Recommendation from Pope Consulting </a:t>
          </a:r>
        </a:p>
      </dgm:t>
    </dgm:pt>
    <dgm:pt modelId="{B90B5CD3-197A-4DC8-9270-07CB423D20AD}" type="parTrans" cxnId="{908894E7-BE9A-470E-BA82-A4A436511FD7}">
      <dgm:prSet/>
      <dgm:spPr/>
      <dgm:t>
        <a:bodyPr/>
        <a:lstStyle/>
        <a:p>
          <a:endParaRPr lang="en-US"/>
        </a:p>
      </dgm:t>
    </dgm:pt>
    <dgm:pt modelId="{F53B95BC-2A7A-444C-AF80-1BA0419C6E3E}" type="sibTrans" cxnId="{908894E7-BE9A-470E-BA82-A4A436511FD7}">
      <dgm:prSet/>
      <dgm:spPr/>
      <dgm:t>
        <a:bodyPr/>
        <a:lstStyle/>
        <a:p>
          <a:endParaRPr lang="en-US"/>
        </a:p>
      </dgm:t>
    </dgm:pt>
    <dgm:pt modelId="{9FF0DD56-8122-43D4-BC42-53819E0218EA}">
      <dgm:prSet/>
      <dgm:spPr/>
      <dgm:t>
        <a:bodyPr/>
        <a:lstStyle/>
        <a:p>
          <a:r>
            <a:rPr lang="en-US" i="1"/>
            <a:t>Review policies from a DEI Lens</a:t>
          </a:r>
          <a:endParaRPr lang="en-US"/>
        </a:p>
      </dgm:t>
    </dgm:pt>
    <dgm:pt modelId="{60B5B446-E546-4A68-959E-D4FEBFF90411}" type="parTrans" cxnId="{097E652B-30AC-4061-9675-31FEECEA40D8}">
      <dgm:prSet/>
      <dgm:spPr/>
      <dgm:t>
        <a:bodyPr/>
        <a:lstStyle/>
        <a:p>
          <a:endParaRPr lang="en-US"/>
        </a:p>
      </dgm:t>
    </dgm:pt>
    <dgm:pt modelId="{4EF600EB-8884-478B-BBEC-6DA64AA1D628}" type="sibTrans" cxnId="{097E652B-30AC-4061-9675-31FEECEA40D8}">
      <dgm:prSet/>
      <dgm:spPr/>
      <dgm:t>
        <a:bodyPr/>
        <a:lstStyle/>
        <a:p>
          <a:endParaRPr lang="en-US"/>
        </a:p>
      </dgm:t>
    </dgm:pt>
    <dgm:pt modelId="{0D3A08AF-2192-4EB2-9272-0436B517A4B6}">
      <dgm:prSet/>
      <dgm:spPr/>
      <dgm:t>
        <a:bodyPr/>
        <a:lstStyle/>
        <a:p>
          <a:r>
            <a:rPr lang="en-US"/>
            <a:t>What did we consider from a DEI Lens:</a:t>
          </a:r>
        </a:p>
      </dgm:t>
    </dgm:pt>
    <dgm:pt modelId="{CACB5286-B22B-4BB5-B180-B080AA108A50}" type="parTrans" cxnId="{F44466FE-E1C3-42C4-8111-A3149DCF6B68}">
      <dgm:prSet/>
      <dgm:spPr/>
      <dgm:t>
        <a:bodyPr/>
        <a:lstStyle/>
        <a:p>
          <a:endParaRPr lang="en-US"/>
        </a:p>
      </dgm:t>
    </dgm:pt>
    <dgm:pt modelId="{81954B46-D308-4177-8193-5D83B058A6E4}" type="sibTrans" cxnId="{F44466FE-E1C3-42C4-8111-A3149DCF6B68}">
      <dgm:prSet/>
      <dgm:spPr/>
      <dgm:t>
        <a:bodyPr/>
        <a:lstStyle/>
        <a:p>
          <a:endParaRPr lang="en-US"/>
        </a:p>
      </dgm:t>
    </dgm:pt>
    <dgm:pt modelId="{F78CCA72-2EEB-42F6-977B-60070969569D}">
      <dgm:prSet/>
      <dgm:spPr/>
      <dgm:t>
        <a:bodyPr/>
        <a:lstStyle/>
        <a:p>
          <a:r>
            <a:rPr lang="en-US"/>
            <a:t>Do policies default to masculine pronouns?</a:t>
          </a:r>
        </a:p>
      </dgm:t>
    </dgm:pt>
    <dgm:pt modelId="{9C9C2E5A-DBC0-41F2-AE46-AE637DB35F1D}" type="parTrans" cxnId="{8928733F-3C05-4422-B235-E3493B448915}">
      <dgm:prSet/>
      <dgm:spPr/>
      <dgm:t>
        <a:bodyPr/>
        <a:lstStyle/>
        <a:p>
          <a:endParaRPr lang="en-US"/>
        </a:p>
      </dgm:t>
    </dgm:pt>
    <dgm:pt modelId="{520454AB-1D5A-4765-BE8B-6EF4A93E2FFC}" type="sibTrans" cxnId="{8928733F-3C05-4422-B235-E3493B448915}">
      <dgm:prSet/>
      <dgm:spPr/>
      <dgm:t>
        <a:bodyPr/>
        <a:lstStyle/>
        <a:p>
          <a:endParaRPr lang="en-US"/>
        </a:p>
      </dgm:t>
    </dgm:pt>
    <dgm:pt modelId="{4E202D6D-AB3D-4555-8DD8-2C42EC795238}">
      <dgm:prSet/>
      <dgm:spPr/>
      <dgm:t>
        <a:bodyPr/>
        <a:lstStyle/>
        <a:p>
          <a:r>
            <a:rPr lang="en-US"/>
            <a:t>Do policies exclude trial participants by gender?</a:t>
          </a:r>
        </a:p>
      </dgm:t>
    </dgm:pt>
    <dgm:pt modelId="{A7831257-8CFC-4971-8148-F8014E11DFFD}" type="parTrans" cxnId="{48ADE1BF-A0B2-48AC-B460-0464B327DF73}">
      <dgm:prSet/>
      <dgm:spPr/>
      <dgm:t>
        <a:bodyPr/>
        <a:lstStyle/>
        <a:p>
          <a:endParaRPr lang="en-US"/>
        </a:p>
      </dgm:t>
    </dgm:pt>
    <dgm:pt modelId="{D6F2B970-27B9-48EE-87EF-42119BA41E0A}" type="sibTrans" cxnId="{48ADE1BF-A0B2-48AC-B460-0464B327DF73}">
      <dgm:prSet/>
      <dgm:spPr/>
      <dgm:t>
        <a:bodyPr/>
        <a:lstStyle/>
        <a:p>
          <a:endParaRPr lang="en-US"/>
        </a:p>
      </dgm:t>
    </dgm:pt>
    <dgm:pt modelId="{BE157474-14AB-4F4F-B34A-325BC5AEADEB}">
      <dgm:prSet/>
      <dgm:spPr/>
      <dgm:t>
        <a:bodyPr/>
        <a:lstStyle/>
        <a:p>
          <a:r>
            <a:rPr lang="en-US"/>
            <a:t>Do the policies intentionally use patient-centric language?</a:t>
          </a:r>
        </a:p>
      </dgm:t>
    </dgm:pt>
    <dgm:pt modelId="{EE3E1E6D-F8A8-4EA0-B222-DE72D378CA77}" type="parTrans" cxnId="{5B1A6244-8D5E-49AF-B672-BABE12D7B71E}">
      <dgm:prSet/>
      <dgm:spPr/>
      <dgm:t>
        <a:bodyPr/>
        <a:lstStyle/>
        <a:p>
          <a:endParaRPr lang="en-US"/>
        </a:p>
      </dgm:t>
    </dgm:pt>
    <dgm:pt modelId="{CF979638-AC36-4B0F-97A5-32FB4B316A71}" type="sibTrans" cxnId="{5B1A6244-8D5E-49AF-B672-BABE12D7B71E}">
      <dgm:prSet/>
      <dgm:spPr/>
      <dgm:t>
        <a:bodyPr/>
        <a:lstStyle/>
        <a:p>
          <a:endParaRPr lang="en-US"/>
        </a:p>
      </dgm:t>
    </dgm:pt>
    <dgm:pt modelId="{48052570-A4A0-4D5E-A964-4D2F64692614}">
      <dgm:prSet/>
      <dgm:spPr/>
      <dgm:t>
        <a:bodyPr/>
        <a:lstStyle/>
        <a:p>
          <a:r>
            <a:rPr lang="en-US"/>
            <a:t>Inclusivity: are criteria specific enough to allow equitable participation?</a:t>
          </a:r>
        </a:p>
      </dgm:t>
    </dgm:pt>
    <dgm:pt modelId="{65B57AE9-4EE9-4EAA-B90B-DBE8AAE624A2}" type="parTrans" cxnId="{BF2959B0-5CAF-4E56-A7FF-EFA2E3768CE6}">
      <dgm:prSet/>
      <dgm:spPr/>
      <dgm:t>
        <a:bodyPr/>
        <a:lstStyle/>
        <a:p>
          <a:endParaRPr lang="en-US"/>
        </a:p>
      </dgm:t>
    </dgm:pt>
    <dgm:pt modelId="{565AB92A-164A-471D-9DF6-95A60F1AA999}" type="sibTrans" cxnId="{BF2959B0-5CAF-4E56-A7FF-EFA2E3768CE6}">
      <dgm:prSet/>
      <dgm:spPr/>
      <dgm:t>
        <a:bodyPr/>
        <a:lstStyle/>
        <a:p>
          <a:endParaRPr lang="en-US"/>
        </a:p>
      </dgm:t>
    </dgm:pt>
    <dgm:pt modelId="{3B722426-DE85-49CF-8592-B9595BAE22BA}">
      <dgm:prSet/>
      <dgm:spPr/>
      <dgm:t>
        <a:bodyPr/>
        <a:lstStyle/>
        <a:p>
          <a:r>
            <a:rPr lang="en-US" dirty="0"/>
            <a:t>Do the policies include the members involved in cancer care and research that can be instrumental in the care of study volunteers?</a:t>
          </a:r>
        </a:p>
      </dgm:t>
    </dgm:pt>
    <dgm:pt modelId="{8062CCD8-3D3E-45ED-B4E4-F72A8CAAE735}" type="parTrans" cxnId="{F68F6C53-A5A6-4E7D-9475-6862616ACFC7}">
      <dgm:prSet/>
      <dgm:spPr/>
      <dgm:t>
        <a:bodyPr/>
        <a:lstStyle/>
        <a:p>
          <a:endParaRPr lang="en-US"/>
        </a:p>
      </dgm:t>
    </dgm:pt>
    <dgm:pt modelId="{F619A898-144C-40D6-9124-5C5B1ACDD004}" type="sibTrans" cxnId="{F68F6C53-A5A6-4E7D-9475-6862616ACFC7}">
      <dgm:prSet/>
      <dgm:spPr/>
      <dgm:t>
        <a:bodyPr/>
        <a:lstStyle/>
        <a:p>
          <a:endParaRPr lang="en-US"/>
        </a:p>
      </dgm:t>
    </dgm:pt>
    <dgm:pt modelId="{0D4E71FA-8C94-45AD-B1A7-C48ED53AAF3F}">
      <dgm:prSet/>
      <dgm:spPr/>
      <dgm:t>
        <a:bodyPr/>
        <a:lstStyle/>
        <a:p>
          <a:r>
            <a:rPr lang="en-US"/>
            <a:t>Do the policies speak to both the NCORP and NCTN studies?</a:t>
          </a:r>
        </a:p>
      </dgm:t>
    </dgm:pt>
    <dgm:pt modelId="{DE70E5A8-E77C-4451-86C6-F3C9DBA30153}" type="parTrans" cxnId="{DA9833B7-FF9F-4B71-BB60-BD7922A4C5DC}">
      <dgm:prSet/>
      <dgm:spPr/>
      <dgm:t>
        <a:bodyPr/>
        <a:lstStyle/>
        <a:p>
          <a:endParaRPr lang="en-US"/>
        </a:p>
      </dgm:t>
    </dgm:pt>
    <dgm:pt modelId="{ECF2B05A-CE5E-4EFD-9C9C-7C8D18C169D7}" type="sibTrans" cxnId="{DA9833B7-FF9F-4B71-BB60-BD7922A4C5DC}">
      <dgm:prSet/>
      <dgm:spPr/>
      <dgm:t>
        <a:bodyPr/>
        <a:lstStyle/>
        <a:p>
          <a:endParaRPr lang="en-US"/>
        </a:p>
      </dgm:t>
    </dgm:pt>
    <dgm:pt modelId="{7CBF0C03-965B-4729-9166-836E76CC9FAB}">
      <dgm:prSet/>
      <dgm:spPr/>
      <dgm:t>
        <a:bodyPr/>
        <a:lstStyle/>
        <a:p>
          <a:r>
            <a:rPr lang="en-US"/>
            <a:t>Do policies speak towards the inclusion of patient advocates?</a:t>
          </a:r>
        </a:p>
      </dgm:t>
    </dgm:pt>
    <dgm:pt modelId="{0A86D39D-8DC8-41E2-8E99-C7C76D5801FE}" type="parTrans" cxnId="{AF1FD12C-07A0-4541-AD0C-0673EC235E67}">
      <dgm:prSet/>
      <dgm:spPr/>
      <dgm:t>
        <a:bodyPr/>
        <a:lstStyle/>
        <a:p>
          <a:endParaRPr lang="en-US"/>
        </a:p>
      </dgm:t>
    </dgm:pt>
    <dgm:pt modelId="{2121E794-C452-46BD-BB88-5D0ABEB9FF9C}" type="sibTrans" cxnId="{AF1FD12C-07A0-4541-AD0C-0673EC235E67}">
      <dgm:prSet/>
      <dgm:spPr/>
      <dgm:t>
        <a:bodyPr/>
        <a:lstStyle/>
        <a:p>
          <a:endParaRPr lang="en-US"/>
        </a:p>
      </dgm:t>
    </dgm:pt>
    <dgm:pt modelId="{67FB77E6-9398-442F-BEEF-0CED56D6AB97}" type="pres">
      <dgm:prSet presAssocID="{CC701882-DFD2-4776-ACE9-9C4DA3DEC697}" presName="linear" presStyleCnt="0">
        <dgm:presLayoutVars>
          <dgm:dir/>
          <dgm:animLvl val="lvl"/>
          <dgm:resizeHandles val="exact"/>
        </dgm:presLayoutVars>
      </dgm:prSet>
      <dgm:spPr/>
    </dgm:pt>
    <dgm:pt modelId="{861F18AA-994B-453C-9C36-DF7784730C65}" type="pres">
      <dgm:prSet presAssocID="{4D882B5B-66D2-461E-B9CC-F72ED05D4DF1}" presName="parentLin" presStyleCnt="0"/>
      <dgm:spPr/>
    </dgm:pt>
    <dgm:pt modelId="{E0ED4ECB-7D40-42C1-820C-6828A5C374E9}" type="pres">
      <dgm:prSet presAssocID="{4D882B5B-66D2-461E-B9CC-F72ED05D4DF1}" presName="parentLeftMargin" presStyleLbl="node1" presStyleIdx="0" presStyleCnt="2"/>
      <dgm:spPr/>
    </dgm:pt>
    <dgm:pt modelId="{F58CAF58-1B68-457C-9231-F2EB135A0EA2}" type="pres">
      <dgm:prSet presAssocID="{4D882B5B-66D2-461E-B9CC-F72ED05D4D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2DD472-0C68-4679-92CF-14AB6B3BD8CE}" type="pres">
      <dgm:prSet presAssocID="{4D882B5B-66D2-461E-B9CC-F72ED05D4DF1}" presName="negativeSpace" presStyleCnt="0"/>
      <dgm:spPr/>
    </dgm:pt>
    <dgm:pt modelId="{DB8558AD-AD8F-4076-9AC7-F434034FC060}" type="pres">
      <dgm:prSet presAssocID="{4D882B5B-66D2-461E-B9CC-F72ED05D4DF1}" presName="childText" presStyleLbl="conFgAcc1" presStyleIdx="0" presStyleCnt="2">
        <dgm:presLayoutVars>
          <dgm:bulletEnabled val="1"/>
        </dgm:presLayoutVars>
      </dgm:prSet>
      <dgm:spPr/>
    </dgm:pt>
    <dgm:pt modelId="{0A26983D-8126-4386-8D8C-A827E28D0381}" type="pres">
      <dgm:prSet presAssocID="{F53B95BC-2A7A-444C-AF80-1BA0419C6E3E}" presName="spaceBetweenRectangles" presStyleCnt="0"/>
      <dgm:spPr/>
    </dgm:pt>
    <dgm:pt modelId="{CDFC53C9-5227-44C9-AF4D-BF03C6C946D9}" type="pres">
      <dgm:prSet presAssocID="{0D3A08AF-2192-4EB2-9272-0436B517A4B6}" presName="parentLin" presStyleCnt="0"/>
      <dgm:spPr/>
    </dgm:pt>
    <dgm:pt modelId="{43EED515-E9F7-454A-8117-8C699B245A61}" type="pres">
      <dgm:prSet presAssocID="{0D3A08AF-2192-4EB2-9272-0436B517A4B6}" presName="parentLeftMargin" presStyleLbl="node1" presStyleIdx="0" presStyleCnt="2"/>
      <dgm:spPr/>
    </dgm:pt>
    <dgm:pt modelId="{9F6BA783-6842-46BB-8028-84623B19E200}" type="pres">
      <dgm:prSet presAssocID="{0D3A08AF-2192-4EB2-9272-0436B517A4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703AD67-0010-4CDB-9E21-ED88D024D6FA}" type="pres">
      <dgm:prSet presAssocID="{0D3A08AF-2192-4EB2-9272-0436B517A4B6}" presName="negativeSpace" presStyleCnt="0"/>
      <dgm:spPr/>
    </dgm:pt>
    <dgm:pt modelId="{CAD5CABF-2B92-4E39-9D0F-571BEE87CDB8}" type="pres">
      <dgm:prSet presAssocID="{0D3A08AF-2192-4EB2-9272-0436B517A4B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50F522-2F4A-41B9-B42E-559584C0A09E}" type="presOf" srcId="{0D3A08AF-2192-4EB2-9272-0436B517A4B6}" destId="{9F6BA783-6842-46BB-8028-84623B19E200}" srcOrd="1" destOrd="0" presId="urn:microsoft.com/office/officeart/2005/8/layout/list1"/>
    <dgm:cxn modelId="{70F0E925-2F21-4B2C-A02E-19810652D1CF}" type="presOf" srcId="{3B722426-DE85-49CF-8592-B9595BAE22BA}" destId="{CAD5CABF-2B92-4E39-9D0F-571BEE87CDB8}" srcOrd="0" destOrd="4" presId="urn:microsoft.com/office/officeart/2005/8/layout/list1"/>
    <dgm:cxn modelId="{097E652B-30AC-4061-9675-31FEECEA40D8}" srcId="{4D882B5B-66D2-461E-B9CC-F72ED05D4DF1}" destId="{9FF0DD56-8122-43D4-BC42-53819E0218EA}" srcOrd="0" destOrd="0" parTransId="{60B5B446-E546-4A68-959E-D4FEBFF90411}" sibTransId="{4EF600EB-8884-478B-BBEC-6DA64AA1D628}"/>
    <dgm:cxn modelId="{AF1FD12C-07A0-4541-AD0C-0673EC235E67}" srcId="{0D3A08AF-2192-4EB2-9272-0436B517A4B6}" destId="{7CBF0C03-965B-4729-9166-836E76CC9FAB}" srcOrd="6" destOrd="0" parTransId="{0A86D39D-8DC8-41E2-8E99-C7C76D5801FE}" sibTransId="{2121E794-C452-46BD-BB88-5D0ABEB9FF9C}"/>
    <dgm:cxn modelId="{8928733F-3C05-4422-B235-E3493B448915}" srcId="{0D3A08AF-2192-4EB2-9272-0436B517A4B6}" destId="{F78CCA72-2EEB-42F6-977B-60070969569D}" srcOrd="0" destOrd="0" parTransId="{9C9C2E5A-DBC0-41F2-AE46-AE637DB35F1D}" sibTransId="{520454AB-1D5A-4765-BE8B-6EF4A93E2FFC}"/>
    <dgm:cxn modelId="{5B1A6244-8D5E-49AF-B672-BABE12D7B71E}" srcId="{0D3A08AF-2192-4EB2-9272-0436B517A4B6}" destId="{BE157474-14AB-4F4F-B34A-325BC5AEADEB}" srcOrd="2" destOrd="0" parTransId="{EE3E1E6D-F8A8-4EA0-B222-DE72D378CA77}" sibTransId="{CF979638-AC36-4B0F-97A5-32FB4B316A71}"/>
    <dgm:cxn modelId="{5C69106B-9B49-4F4F-A034-CF70EF58808D}" type="presOf" srcId="{0D4E71FA-8C94-45AD-B1A7-C48ED53AAF3F}" destId="{CAD5CABF-2B92-4E39-9D0F-571BEE87CDB8}" srcOrd="0" destOrd="5" presId="urn:microsoft.com/office/officeart/2005/8/layout/list1"/>
    <dgm:cxn modelId="{3688F34F-ED49-441C-8D60-40AA1F47E954}" type="presOf" srcId="{7CBF0C03-965B-4729-9166-836E76CC9FAB}" destId="{CAD5CABF-2B92-4E39-9D0F-571BEE87CDB8}" srcOrd="0" destOrd="6" presId="urn:microsoft.com/office/officeart/2005/8/layout/list1"/>
    <dgm:cxn modelId="{82239971-1BA2-4A59-957A-76F78201FD48}" type="presOf" srcId="{0D3A08AF-2192-4EB2-9272-0436B517A4B6}" destId="{43EED515-E9F7-454A-8117-8C699B245A61}" srcOrd="0" destOrd="0" presId="urn:microsoft.com/office/officeart/2005/8/layout/list1"/>
    <dgm:cxn modelId="{F68F6C53-A5A6-4E7D-9475-6862616ACFC7}" srcId="{0D3A08AF-2192-4EB2-9272-0436B517A4B6}" destId="{3B722426-DE85-49CF-8592-B9595BAE22BA}" srcOrd="4" destOrd="0" parTransId="{8062CCD8-3D3E-45ED-B4E4-F72A8CAAE735}" sibTransId="{F619A898-144C-40D6-9124-5C5B1ACDD004}"/>
    <dgm:cxn modelId="{DFC35B77-D88A-4E13-9EC6-D1C2DB828C5A}" type="presOf" srcId="{BE157474-14AB-4F4F-B34A-325BC5AEADEB}" destId="{CAD5CABF-2B92-4E39-9D0F-571BEE87CDB8}" srcOrd="0" destOrd="2" presId="urn:microsoft.com/office/officeart/2005/8/layout/list1"/>
    <dgm:cxn modelId="{A65D0191-B5AB-4390-BB59-099CFBA71195}" type="presOf" srcId="{9FF0DD56-8122-43D4-BC42-53819E0218EA}" destId="{DB8558AD-AD8F-4076-9AC7-F434034FC060}" srcOrd="0" destOrd="0" presId="urn:microsoft.com/office/officeart/2005/8/layout/list1"/>
    <dgm:cxn modelId="{D3C050AD-B2BF-42E9-9615-6E8BEF5612D4}" type="presOf" srcId="{48052570-A4A0-4D5E-A964-4D2F64692614}" destId="{CAD5CABF-2B92-4E39-9D0F-571BEE87CDB8}" srcOrd="0" destOrd="3" presId="urn:microsoft.com/office/officeart/2005/8/layout/list1"/>
    <dgm:cxn modelId="{BF2959B0-5CAF-4E56-A7FF-EFA2E3768CE6}" srcId="{0D3A08AF-2192-4EB2-9272-0436B517A4B6}" destId="{48052570-A4A0-4D5E-A964-4D2F64692614}" srcOrd="3" destOrd="0" parTransId="{65B57AE9-4EE9-4EAA-B90B-DBE8AAE624A2}" sibTransId="{565AB92A-164A-471D-9DF6-95A60F1AA999}"/>
    <dgm:cxn modelId="{0DAFEDB0-A458-4A76-91FD-74B5F010BAC6}" type="presOf" srcId="{4D882B5B-66D2-461E-B9CC-F72ED05D4DF1}" destId="{E0ED4ECB-7D40-42C1-820C-6828A5C374E9}" srcOrd="0" destOrd="0" presId="urn:microsoft.com/office/officeart/2005/8/layout/list1"/>
    <dgm:cxn modelId="{DA9833B7-FF9F-4B71-BB60-BD7922A4C5DC}" srcId="{0D3A08AF-2192-4EB2-9272-0436B517A4B6}" destId="{0D4E71FA-8C94-45AD-B1A7-C48ED53AAF3F}" srcOrd="5" destOrd="0" parTransId="{DE70E5A8-E77C-4451-86C6-F3C9DBA30153}" sibTransId="{ECF2B05A-CE5E-4EFD-9C9C-7C8D18C169D7}"/>
    <dgm:cxn modelId="{48ADE1BF-A0B2-48AC-B460-0464B327DF73}" srcId="{0D3A08AF-2192-4EB2-9272-0436B517A4B6}" destId="{4E202D6D-AB3D-4555-8DD8-2C42EC795238}" srcOrd="1" destOrd="0" parTransId="{A7831257-8CFC-4971-8148-F8014E11DFFD}" sibTransId="{D6F2B970-27B9-48EE-87EF-42119BA41E0A}"/>
    <dgm:cxn modelId="{BF29F0C5-71B8-4FD5-929F-2B72E07701DC}" type="presOf" srcId="{4D882B5B-66D2-461E-B9CC-F72ED05D4DF1}" destId="{F58CAF58-1B68-457C-9231-F2EB135A0EA2}" srcOrd="1" destOrd="0" presId="urn:microsoft.com/office/officeart/2005/8/layout/list1"/>
    <dgm:cxn modelId="{C33C3FCE-A1DB-480B-8D7E-09516E9367DB}" type="presOf" srcId="{F78CCA72-2EEB-42F6-977B-60070969569D}" destId="{CAD5CABF-2B92-4E39-9D0F-571BEE87CDB8}" srcOrd="0" destOrd="0" presId="urn:microsoft.com/office/officeart/2005/8/layout/list1"/>
    <dgm:cxn modelId="{CD7E08DA-7685-4E51-AF8B-BEF45047FB6F}" type="presOf" srcId="{4E202D6D-AB3D-4555-8DD8-2C42EC795238}" destId="{CAD5CABF-2B92-4E39-9D0F-571BEE87CDB8}" srcOrd="0" destOrd="1" presId="urn:microsoft.com/office/officeart/2005/8/layout/list1"/>
    <dgm:cxn modelId="{908894E7-BE9A-470E-BA82-A4A436511FD7}" srcId="{CC701882-DFD2-4776-ACE9-9C4DA3DEC697}" destId="{4D882B5B-66D2-461E-B9CC-F72ED05D4DF1}" srcOrd="0" destOrd="0" parTransId="{B90B5CD3-197A-4DC8-9270-07CB423D20AD}" sibTransId="{F53B95BC-2A7A-444C-AF80-1BA0419C6E3E}"/>
    <dgm:cxn modelId="{22C00DF7-0D32-417F-825B-9EE43E398BAC}" type="presOf" srcId="{CC701882-DFD2-4776-ACE9-9C4DA3DEC697}" destId="{67FB77E6-9398-442F-BEEF-0CED56D6AB97}" srcOrd="0" destOrd="0" presId="urn:microsoft.com/office/officeart/2005/8/layout/list1"/>
    <dgm:cxn modelId="{F44466FE-E1C3-42C4-8111-A3149DCF6B68}" srcId="{CC701882-DFD2-4776-ACE9-9C4DA3DEC697}" destId="{0D3A08AF-2192-4EB2-9272-0436B517A4B6}" srcOrd="1" destOrd="0" parTransId="{CACB5286-B22B-4BB5-B180-B080AA108A50}" sibTransId="{81954B46-D308-4177-8193-5D83B058A6E4}"/>
    <dgm:cxn modelId="{85EDF6D3-C421-4DA4-9C17-12DE6BA80EF1}" type="presParOf" srcId="{67FB77E6-9398-442F-BEEF-0CED56D6AB97}" destId="{861F18AA-994B-453C-9C36-DF7784730C65}" srcOrd="0" destOrd="0" presId="urn:microsoft.com/office/officeart/2005/8/layout/list1"/>
    <dgm:cxn modelId="{45A0486B-6C20-4472-9FA8-745704FF27C2}" type="presParOf" srcId="{861F18AA-994B-453C-9C36-DF7784730C65}" destId="{E0ED4ECB-7D40-42C1-820C-6828A5C374E9}" srcOrd="0" destOrd="0" presId="urn:microsoft.com/office/officeart/2005/8/layout/list1"/>
    <dgm:cxn modelId="{7FC03A43-2AA7-42B5-BB65-616FEA4AA9F0}" type="presParOf" srcId="{861F18AA-994B-453C-9C36-DF7784730C65}" destId="{F58CAF58-1B68-457C-9231-F2EB135A0EA2}" srcOrd="1" destOrd="0" presId="urn:microsoft.com/office/officeart/2005/8/layout/list1"/>
    <dgm:cxn modelId="{49D22BC0-98F5-4AB7-96F3-BDF0BA0E5080}" type="presParOf" srcId="{67FB77E6-9398-442F-BEEF-0CED56D6AB97}" destId="{962DD472-0C68-4679-92CF-14AB6B3BD8CE}" srcOrd="1" destOrd="0" presId="urn:microsoft.com/office/officeart/2005/8/layout/list1"/>
    <dgm:cxn modelId="{4A1A5B84-C9BA-4CC4-B77F-AA2AD4C1A674}" type="presParOf" srcId="{67FB77E6-9398-442F-BEEF-0CED56D6AB97}" destId="{DB8558AD-AD8F-4076-9AC7-F434034FC060}" srcOrd="2" destOrd="0" presId="urn:microsoft.com/office/officeart/2005/8/layout/list1"/>
    <dgm:cxn modelId="{9AEBE306-E0A0-481F-A5CF-8F133E8F993E}" type="presParOf" srcId="{67FB77E6-9398-442F-BEEF-0CED56D6AB97}" destId="{0A26983D-8126-4386-8D8C-A827E28D0381}" srcOrd="3" destOrd="0" presId="urn:microsoft.com/office/officeart/2005/8/layout/list1"/>
    <dgm:cxn modelId="{AF393B1D-B553-4899-91D6-9E93F0FEAFA6}" type="presParOf" srcId="{67FB77E6-9398-442F-BEEF-0CED56D6AB97}" destId="{CDFC53C9-5227-44C9-AF4D-BF03C6C946D9}" srcOrd="4" destOrd="0" presId="urn:microsoft.com/office/officeart/2005/8/layout/list1"/>
    <dgm:cxn modelId="{065628FF-5634-4779-9FE6-0C9496A1CC99}" type="presParOf" srcId="{CDFC53C9-5227-44C9-AF4D-BF03C6C946D9}" destId="{43EED515-E9F7-454A-8117-8C699B245A61}" srcOrd="0" destOrd="0" presId="urn:microsoft.com/office/officeart/2005/8/layout/list1"/>
    <dgm:cxn modelId="{174D07DB-F38D-4E84-B051-136EEB6F9188}" type="presParOf" srcId="{CDFC53C9-5227-44C9-AF4D-BF03C6C946D9}" destId="{9F6BA783-6842-46BB-8028-84623B19E200}" srcOrd="1" destOrd="0" presId="urn:microsoft.com/office/officeart/2005/8/layout/list1"/>
    <dgm:cxn modelId="{D858954B-7353-4CA3-83F7-0DF835B07663}" type="presParOf" srcId="{67FB77E6-9398-442F-BEEF-0CED56D6AB97}" destId="{9703AD67-0010-4CDB-9E21-ED88D024D6FA}" srcOrd="5" destOrd="0" presId="urn:microsoft.com/office/officeart/2005/8/layout/list1"/>
    <dgm:cxn modelId="{04F2DF8E-689D-4263-B8E4-85B2B020D1E4}" type="presParOf" srcId="{67FB77E6-9398-442F-BEEF-0CED56D6AB97}" destId="{CAD5CABF-2B92-4E39-9D0F-571BEE87CD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6A8CB-2DCB-4E81-A4A5-792912B9C452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C960AE-1684-432D-9898-A26AC8C1163C}">
      <dgm:prSet/>
      <dgm:spPr/>
      <dgm:t>
        <a:bodyPr/>
        <a:lstStyle/>
        <a:p>
          <a:r>
            <a:rPr lang="en-US"/>
            <a:t>Survey from the DEI Leadership Council</a:t>
          </a:r>
        </a:p>
      </dgm:t>
    </dgm:pt>
    <dgm:pt modelId="{D724D8F2-50BD-4D6D-BC53-1294C6E9EB10}" type="parTrans" cxnId="{0872C3BB-02E9-4269-B4EF-3346B60D33BF}">
      <dgm:prSet/>
      <dgm:spPr/>
      <dgm:t>
        <a:bodyPr/>
        <a:lstStyle/>
        <a:p>
          <a:endParaRPr lang="en-US"/>
        </a:p>
      </dgm:t>
    </dgm:pt>
    <dgm:pt modelId="{26E37ADC-B29C-429D-80F1-EE7DF0020E55}" type="sibTrans" cxnId="{0872C3BB-02E9-4269-B4EF-3346B60D33BF}">
      <dgm:prSet/>
      <dgm:spPr/>
      <dgm:t>
        <a:bodyPr/>
        <a:lstStyle/>
        <a:p>
          <a:endParaRPr lang="en-US"/>
        </a:p>
      </dgm:t>
    </dgm:pt>
    <dgm:pt modelId="{5E6316C7-3118-429F-B971-319F9CC6ECE2}">
      <dgm:prSet/>
      <dgm:spPr/>
      <dgm:t>
        <a:bodyPr/>
        <a:lstStyle/>
        <a:p>
          <a:r>
            <a:rPr lang="en-US"/>
            <a:t>Objective: to document committee processes and define:</a:t>
          </a:r>
        </a:p>
      </dgm:t>
    </dgm:pt>
    <dgm:pt modelId="{EE0C915D-BA05-4FF8-B6F2-D65C2B5F9C3E}" type="parTrans" cxnId="{C7176CF0-994D-4F49-92AF-450C2111A144}">
      <dgm:prSet/>
      <dgm:spPr/>
      <dgm:t>
        <a:bodyPr/>
        <a:lstStyle/>
        <a:p>
          <a:endParaRPr lang="en-US"/>
        </a:p>
      </dgm:t>
    </dgm:pt>
    <dgm:pt modelId="{11C5E40C-73AC-415D-8319-3EB1A6A120FD}" type="sibTrans" cxnId="{C7176CF0-994D-4F49-92AF-450C2111A144}">
      <dgm:prSet/>
      <dgm:spPr/>
      <dgm:t>
        <a:bodyPr/>
        <a:lstStyle/>
        <a:p>
          <a:endParaRPr lang="en-US"/>
        </a:p>
      </dgm:t>
    </dgm:pt>
    <dgm:pt modelId="{5730B941-3AE7-46DE-AFE9-ED92378EEF8A}">
      <dgm:prSet/>
      <dgm:spPr/>
      <dgm:t>
        <a:bodyPr/>
        <a:lstStyle/>
        <a:p>
          <a:r>
            <a:rPr lang="en-US"/>
            <a:t>Consistency versus variability</a:t>
          </a:r>
        </a:p>
      </dgm:t>
    </dgm:pt>
    <dgm:pt modelId="{A07BF198-2A46-4317-99C6-28A9927FFD30}" type="parTrans" cxnId="{0229F6E6-C520-45F9-8E44-14DB20BEECAB}">
      <dgm:prSet/>
      <dgm:spPr/>
      <dgm:t>
        <a:bodyPr/>
        <a:lstStyle/>
        <a:p>
          <a:endParaRPr lang="en-US"/>
        </a:p>
      </dgm:t>
    </dgm:pt>
    <dgm:pt modelId="{554E3BA5-ADD3-4D78-861F-22DBD96A450F}" type="sibTrans" cxnId="{0229F6E6-C520-45F9-8E44-14DB20BEECAB}">
      <dgm:prSet/>
      <dgm:spPr/>
      <dgm:t>
        <a:bodyPr/>
        <a:lstStyle/>
        <a:p>
          <a:endParaRPr lang="en-US"/>
        </a:p>
      </dgm:t>
    </dgm:pt>
    <dgm:pt modelId="{CE1C2F44-BBBA-488B-A12E-6B937ABEBA7E}">
      <dgm:prSet/>
      <dgm:spPr/>
      <dgm:t>
        <a:bodyPr/>
        <a:lstStyle/>
        <a:p>
          <a:r>
            <a:rPr lang="en-US"/>
            <a:t>Impact on inclusivity</a:t>
          </a:r>
        </a:p>
      </dgm:t>
    </dgm:pt>
    <dgm:pt modelId="{0DE0DE5B-095F-4496-AE84-0B91804BBB4D}" type="parTrans" cxnId="{874B9DEC-1AB5-49FA-A093-B47FA4D80340}">
      <dgm:prSet/>
      <dgm:spPr/>
      <dgm:t>
        <a:bodyPr/>
        <a:lstStyle/>
        <a:p>
          <a:endParaRPr lang="en-US"/>
        </a:p>
      </dgm:t>
    </dgm:pt>
    <dgm:pt modelId="{3A4B0CA6-6222-4E5E-9AC2-E26889A5E3EA}" type="sibTrans" cxnId="{874B9DEC-1AB5-49FA-A093-B47FA4D80340}">
      <dgm:prSet/>
      <dgm:spPr/>
      <dgm:t>
        <a:bodyPr/>
        <a:lstStyle/>
        <a:p>
          <a:endParaRPr lang="en-US"/>
        </a:p>
      </dgm:t>
    </dgm:pt>
    <dgm:pt modelId="{1D7A77A3-3179-4D9E-A924-1C743F1D4F2D}">
      <dgm:prSet/>
      <dgm:spPr/>
      <dgm:t>
        <a:bodyPr/>
        <a:lstStyle/>
        <a:p>
          <a:r>
            <a:rPr lang="en-US"/>
            <a:t>Impact on diversity</a:t>
          </a:r>
        </a:p>
      </dgm:t>
    </dgm:pt>
    <dgm:pt modelId="{D977A334-C4F8-4045-BDEC-F07B3BB477CB}" type="parTrans" cxnId="{6AA3C426-2B20-4E88-B6F9-52A98F025275}">
      <dgm:prSet/>
      <dgm:spPr/>
      <dgm:t>
        <a:bodyPr/>
        <a:lstStyle/>
        <a:p>
          <a:endParaRPr lang="en-US"/>
        </a:p>
      </dgm:t>
    </dgm:pt>
    <dgm:pt modelId="{9A765092-0E5C-4D0F-AC30-BC0DB0393862}" type="sibTrans" cxnId="{6AA3C426-2B20-4E88-B6F9-52A98F025275}">
      <dgm:prSet/>
      <dgm:spPr/>
      <dgm:t>
        <a:bodyPr/>
        <a:lstStyle/>
        <a:p>
          <a:endParaRPr lang="en-US"/>
        </a:p>
      </dgm:t>
    </dgm:pt>
    <dgm:pt modelId="{2D3E67C0-3AE2-4D08-B84F-D188C532695B}" type="pres">
      <dgm:prSet presAssocID="{6076A8CB-2DCB-4E81-A4A5-792912B9C452}" presName="Name0" presStyleCnt="0">
        <dgm:presLayoutVars>
          <dgm:dir/>
          <dgm:animLvl val="lvl"/>
          <dgm:resizeHandles val="exact"/>
        </dgm:presLayoutVars>
      </dgm:prSet>
      <dgm:spPr/>
    </dgm:pt>
    <dgm:pt modelId="{426A37AD-63B3-4588-959B-CA7E31DF8B31}" type="pres">
      <dgm:prSet presAssocID="{5E6316C7-3118-429F-B971-319F9CC6ECE2}" presName="boxAndChildren" presStyleCnt="0"/>
      <dgm:spPr/>
    </dgm:pt>
    <dgm:pt modelId="{A105D23B-9571-4406-84A9-DCC21E633249}" type="pres">
      <dgm:prSet presAssocID="{5E6316C7-3118-429F-B971-319F9CC6ECE2}" presName="parentTextBox" presStyleLbl="node1" presStyleIdx="0" presStyleCnt="2"/>
      <dgm:spPr/>
    </dgm:pt>
    <dgm:pt modelId="{2E26F97A-5722-4112-8B4B-2D47500C7FE6}" type="pres">
      <dgm:prSet presAssocID="{5E6316C7-3118-429F-B971-319F9CC6ECE2}" presName="entireBox" presStyleLbl="node1" presStyleIdx="0" presStyleCnt="2"/>
      <dgm:spPr/>
    </dgm:pt>
    <dgm:pt modelId="{C693E5F1-636D-401C-A667-3DE35C4B2AE6}" type="pres">
      <dgm:prSet presAssocID="{5E6316C7-3118-429F-B971-319F9CC6ECE2}" presName="descendantBox" presStyleCnt="0"/>
      <dgm:spPr/>
    </dgm:pt>
    <dgm:pt modelId="{DAA39C6E-F059-40AA-AC72-4A16D967C8E4}" type="pres">
      <dgm:prSet presAssocID="{5730B941-3AE7-46DE-AFE9-ED92378EEF8A}" presName="childTextBox" presStyleLbl="fgAccFollowNode1" presStyleIdx="0" presStyleCnt="3">
        <dgm:presLayoutVars>
          <dgm:bulletEnabled val="1"/>
        </dgm:presLayoutVars>
      </dgm:prSet>
      <dgm:spPr/>
    </dgm:pt>
    <dgm:pt modelId="{EC538E0D-0F8F-4182-9A88-28871CB24FD8}" type="pres">
      <dgm:prSet presAssocID="{CE1C2F44-BBBA-488B-A12E-6B937ABEBA7E}" presName="childTextBox" presStyleLbl="fgAccFollowNode1" presStyleIdx="1" presStyleCnt="3">
        <dgm:presLayoutVars>
          <dgm:bulletEnabled val="1"/>
        </dgm:presLayoutVars>
      </dgm:prSet>
      <dgm:spPr/>
    </dgm:pt>
    <dgm:pt modelId="{192A93AB-991B-44E0-922F-B60743B6FE4A}" type="pres">
      <dgm:prSet presAssocID="{1D7A77A3-3179-4D9E-A924-1C743F1D4F2D}" presName="childTextBox" presStyleLbl="fgAccFollowNode1" presStyleIdx="2" presStyleCnt="3">
        <dgm:presLayoutVars>
          <dgm:bulletEnabled val="1"/>
        </dgm:presLayoutVars>
      </dgm:prSet>
      <dgm:spPr/>
    </dgm:pt>
    <dgm:pt modelId="{1D34F71E-D763-4889-BEA4-4F85DCD1CCDF}" type="pres">
      <dgm:prSet presAssocID="{26E37ADC-B29C-429D-80F1-EE7DF0020E55}" presName="sp" presStyleCnt="0"/>
      <dgm:spPr/>
    </dgm:pt>
    <dgm:pt modelId="{EE2BCFF6-D40A-4210-9BFF-9FC466E14F29}" type="pres">
      <dgm:prSet presAssocID="{FAC960AE-1684-432D-9898-A26AC8C1163C}" presName="arrowAndChildren" presStyleCnt="0"/>
      <dgm:spPr/>
    </dgm:pt>
    <dgm:pt modelId="{B8B72E46-8333-48BA-B98F-067E788AE035}" type="pres">
      <dgm:prSet presAssocID="{FAC960AE-1684-432D-9898-A26AC8C1163C}" presName="parentTextArrow" presStyleLbl="node1" presStyleIdx="1" presStyleCnt="2"/>
      <dgm:spPr/>
    </dgm:pt>
  </dgm:ptLst>
  <dgm:cxnLst>
    <dgm:cxn modelId="{5E784107-57E5-4985-B2AA-4B622474F88C}" type="presOf" srcId="{6076A8CB-2DCB-4E81-A4A5-792912B9C452}" destId="{2D3E67C0-3AE2-4D08-B84F-D188C532695B}" srcOrd="0" destOrd="0" presId="urn:microsoft.com/office/officeart/2005/8/layout/process4"/>
    <dgm:cxn modelId="{A98D810B-23E9-4568-BFAD-10370DBEDD7C}" type="presOf" srcId="{CE1C2F44-BBBA-488B-A12E-6B937ABEBA7E}" destId="{EC538E0D-0F8F-4182-9A88-28871CB24FD8}" srcOrd="0" destOrd="0" presId="urn:microsoft.com/office/officeart/2005/8/layout/process4"/>
    <dgm:cxn modelId="{6AA3C426-2B20-4E88-B6F9-52A98F025275}" srcId="{5E6316C7-3118-429F-B971-319F9CC6ECE2}" destId="{1D7A77A3-3179-4D9E-A924-1C743F1D4F2D}" srcOrd="2" destOrd="0" parTransId="{D977A334-C4F8-4045-BDEC-F07B3BB477CB}" sibTransId="{9A765092-0E5C-4D0F-AC30-BC0DB0393862}"/>
    <dgm:cxn modelId="{18F94C3D-6442-4323-8BE1-0659545A40DB}" type="presOf" srcId="{5730B941-3AE7-46DE-AFE9-ED92378EEF8A}" destId="{DAA39C6E-F059-40AA-AC72-4A16D967C8E4}" srcOrd="0" destOrd="0" presId="urn:microsoft.com/office/officeart/2005/8/layout/process4"/>
    <dgm:cxn modelId="{7B677866-9210-4021-B8ED-EA3597FA4910}" type="presOf" srcId="{1D7A77A3-3179-4D9E-A924-1C743F1D4F2D}" destId="{192A93AB-991B-44E0-922F-B60743B6FE4A}" srcOrd="0" destOrd="0" presId="urn:microsoft.com/office/officeart/2005/8/layout/process4"/>
    <dgm:cxn modelId="{8F3B5676-8C4E-4963-B618-1475291E734B}" type="presOf" srcId="{5E6316C7-3118-429F-B971-319F9CC6ECE2}" destId="{2E26F97A-5722-4112-8B4B-2D47500C7FE6}" srcOrd="1" destOrd="0" presId="urn:microsoft.com/office/officeart/2005/8/layout/process4"/>
    <dgm:cxn modelId="{0872C3BB-02E9-4269-B4EF-3346B60D33BF}" srcId="{6076A8CB-2DCB-4E81-A4A5-792912B9C452}" destId="{FAC960AE-1684-432D-9898-A26AC8C1163C}" srcOrd="0" destOrd="0" parTransId="{D724D8F2-50BD-4D6D-BC53-1294C6E9EB10}" sibTransId="{26E37ADC-B29C-429D-80F1-EE7DF0020E55}"/>
    <dgm:cxn modelId="{A42400CF-D4AE-4BFE-8143-12A15C0D3D76}" type="presOf" srcId="{FAC960AE-1684-432D-9898-A26AC8C1163C}" destId="{B8B72E46-8333-48BA-B98F-067E788AE035}" srcOrd="0" destOrd="0" presId="urn:microsoft.com/office/officeart/2005/8/layout/process4"/>
    <dgm:cxn modelId="{0229F6E6-C520-45F9-8E44-14DB20BEECAB}" srcId="{5E6316C7-3118-429F-B971-319F9CC6ECE2}" destId="{5730B941-3AE7-46DE-AFE9-ED92378EEF8A}" srcOrd="0" destOrd="0" parTransId="{A07BF198-2A46-4317-99C6-28A9927FFD30}" sibTransId="{554E3BA5-ADD3-4D78-861F-22DBD96A450F}"/>
    <dgm:cxn modelId="{874B9DEC-1AB5-49FA-A093-B47FA4D80340}" srcId="{5E6316C7-3118-429F-B971-319F9CC6ECE2}" destId="{CE1C2F44-BBBA-488B-A12E-6B937ABEBA7E}" srcOrd="1" destOrd="0" parTransId="{0DE0DE5B-095F-4496-AE84-0B91804BBB4D}" sibTransId="{3A4B0CA6-6222-4E5E-9AC2-E26889A5E3EA}"/>
    <dgm:cxn modelId="{C7176CF0-994D-4F49-92AF-450C2111A144}" srcId="{6076A8CB-2DCB-4E81-A4A5-792912B9C452}" destId="{5E6316C7-3118-429F-B971-319F9CC6ECE2}" srcOrd="1" destOrd="0" parTransId="{EE0C915D-BA05-4FF8-B6F2-D65C2B5F9C3E}" sibTransId="{11C5E40C-73AC-415D-8319-3EB1A6A120FD}"/>
    <dgm:cxn modelId="{1D07C0F9-582A-4A09-9CE5-95B8261CB88C}" type="presOf" srcId="{5E6316C7-3118-429F-B971-319F9CC6ECE2}" destId="{A105D23B-9571-4406-84A9-DCC21E633249}" srcOrd="0" destOrd="0" presId="urn:microsoft.com/office/officeart/2005/8/layout/process4"/>
    <dgm:cxn modelId="{C3F3525C-52A1-4538-A6A1-9201D8F0AD50}" type="presParOf" srcId="{2D3E67C0-3AE2-4D08-B84F-D188C532695B}" destId="{426A37AD-63B3-4588-959B-CA7E31DF8B31}" srcOrd="0" destOrd="0" presId="urn:microsoft.com/office/officeart/2005/8/layout/process4"/>
    <dgm:cxn modelId="{DA2B0AD0-0ECC-4B99-8F2E-7BEF41A1782B}" type="presParOf" srcId="{426A37AD-63B3-4588-959B-CA7E31DF8B31}" destId="{A105D23B-9571-4406-84A9-DCC21E633249}" srcOrd="0" destOrd="0" presId="urn:microsoft.com/office/officeart/2005/8/layout/process4"/>
    <dgm:cxn modelId="{A01437EF-F223-47CE-82B5-2C074023ED05}" type="presParOf" srcId="{426A37AD-63B3-4588-959B-CA7E31DF8B31}" destId="{2E26F97A-5722-4112-8B4B-2D47500C7FE6}" srcOrd="1" destOrd="0" presId="urn:microsoft.com/office/officeart/2005/8/layout/process4"/>
    <dgm:cxn modelId="{7F6563BC-A70B-48D1-80AA-86F2296F8A20}" type="presParOf" srcId="{426A37AD-63B3-4588-959B-CA7E31DF8B31}" destId="{C693E5F1-636D-401C-A667-3DE35C4B2AE6}" srcOrd="2" destOrd="0" presId="urn:microsoft.com/office/officeart/2005/8/layout/process4"/>
    <dgm:cxn modelId="{BE09C0C5-43A2-45CE-AE4E-198F12D9C681}" type="presParOf" srcId="{C693E5F1-636D-401C-A667-3DE35C4B2AE6}" destId="{DAA39C6E-F059-40AA-AC72-4A16D967C8E4}" srcOrd="0" destOrd="0" presId="urn:microsoft.com/office/officeart/2005/8/layout/process4"/>
    <dgm:cxn modelId="{1E7C78FE-5380-48C2-9B15-58EBB8B22247}" type="presParOf" srcId="{C693E5F1-636D-401C-A667-3DE35C4B2AE6}" destId="{EC538E0D-0F8F-4182-9A88-28871CB24FD8}" srcOrd="1" destOrd="0" presId="urn:microsoft.com/office/officeart/2005/8/layout/process4"/>
    <dgm:cxn modelId="{2BDA08F9-9D29-4E7B-B605-53601918E401}" type="presParOf" srcId="{C693E5F1-636D-401C-A667-3DE35C4B2AE6}" destId="{192A93AB-991B-44E0-922F-B60743B6FE4A}" srcOrd="2" destOrd="0" presId="urn:microsoft.com/office/officeart/2005/8/layout/process4"/>
    <dgm:cxn modelId="{F1BDA8D4-0617-495A-AD7C-05C927207482}" type="presParOf" srcId="{2D3E67C0-3AE2-4D08-B84F-D188C532695B}" destId="{1D34F71E-D763-4889-BEA4-4F85DCD1CCDF}" srcOrd="1" destOrd="0" presId="urn:microsoft.com/office/officeart/2005/8/layout/process4"/>
    <dgm:cxn modelId="{03DFC9F6-1433-4366-8441-6EFD053D60F8}" type="presParOf" srcId="{2D3E67C0-3AE2-4D08-B84F-D188C532695B}" destId="{EE2BCFF6-D40A-4210-9BFF-9FC466E14F29}" srcOrd="2" destOrd="0" presId="urn:microsoft.com/office/officeart/2005/8/layout/process4"/>
    <dgm:cxn modelId="{5604D6E5-29BB-4F39-8BDF-DFA6063CB365}" type="presParOf" srcId="{EE2BCFF6-D40A-4210-9BFF-9FC466E14F29}" destId="{B8B72E46-8333-48BA-B98F-067E788AE0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558AD-AD8F-4076-9AC7-F434034FC060}">
      <dsp:nvSpPr>
        <dsp:cNvPr id="0" name=""/>
        <dsp:cNvSpPr/>
      </dsp:nvSpPr>
      <dsp:spPr>
        <a:xfrm>
          <a:off x="0" y="355194"/>
          <a:ext cx="105156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/>
            <a:t>Review policies from a DEI Lens</a:t>
          </a:r>
          <a:endParaRPr lang="en-US" sz="1800" kern="1200"/>
        </a:p>
      </dsp:txBody>
      <dsp:txXfrm>
        <a:off x="0" y="355194"/>
        <a:ext cx="10515600" cy="765450"/>
      </dsp:txXfrm>
    </dsp:sp>
    <dsp:sp modelId="{F58CAF58-1B68-457C-9231-F2EB135A0EA2}">
      <dsp:nvSpPr>
        <dsp:cNvPr id="0" name=""/>
        <dsp:cNvSpPr/>
      </dsp:nvSpPr>
      <dsp:spPr>
        <a:xfrm>
          <a:off x="525780" y="89513"/>
          <a:ext cx="7360920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SYSTEMS Recommendation from Pope Consulting </a:t>
          </a:r>
        </a:p>
      </dsp:txBody>
      <dsp:txXfrm>
        <a:off x="551719" y="115452"/>
        <a:ext cx="7309042" cy="479482"/>
      </dsp:txXfrm>
    </dsp:sp>
    <dsp:sp modelId="{CAD5CABF-2B92-4E39-9D0F-571BEE87CDB8}">
      <dsp:nvSpPr>
        <dsp:cNvPr id="0" name=""/>
        <dsp:cNvSpPr/>
      </dsp:nvSpPr>
      <dsp:spPr>
        <a:xfrm>
          <a:off x="0" y="1483524"/>
          <a:ext cx="10515600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Do policies default to masculine pronouns?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Do policies exclude trial participants by gender?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Do the policies intentionally use patient-centric language?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Inclusivity: are criteria specific enough to allow equitable participation?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 the policies include the members involved in cancer care and research that can be instrumental in the care of study volunteers?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Do the policies speak to both the NCORP and NCTN studies?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Do policies speak towards the inclusion of patient advocates?</a:t>
          </a:r>
        </a:p>
      </dsp:txBody>
      <dsp:txXfrm>
        <a:off x="0" y="1483524"/>
        <a:ext cx="10515600" cy="2778300"/>
      </dsp:txXfrm>
    </dsp:sp>
    <dsp:sp modelId="{9F6BA783-6842-46BB-8028-84623B19E200}">
      <dsp:nvSpPr>
        <dsp:cNvPr id="0" name=""/>
        <dsp:cNvSpPr/>
      </dsp:nvSpPr>
      <dsp:spPr>
        <a:xfrm>
          <a:off x="525780" y="1217844"/>
          <a:ext cx="7360920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did we consider from a DEI Lens:</a:t>
          </a:r>
        </a:p>
      </dsp:txBody>
      <dsp:txXfrm>
        <a:off x="551719" y="1243783"/>
        <a:ext cx="730904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6F97A-5722-4112-8B4B-2D47500C7FE6}">
      <dsp:nvSpPr>
        <dsp:cNvPr id="0" name=""/>
        <dsp:cNvSpPr/>
      </dsp:nvSpPr>
      <dsp:spPr>
        <a:xfrm>
          <a:off x="0" y="3291729"/>
          <a:ext cx="6666833" cy="21597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Objective: to document committee processes and define:</a:t>
          </a:r>
        </a:p>
      </dsp:txBody>
      <dsp:txXfrm>
        <a:off x="0" y="3291729"/>
        <a:ext cx="6666833" cy="1166254"/>
      </dsp:txXfrm>
    </dsp:sp>
    <dsp:sp modelId="{DAA39C6E-F059-40AA-AC72-4A16D967C8E4}">
      <dsp:nvSpPr>
        <dsp:cNvPr id="0" name=""/>
        <dsp:cNvSpPr/>
      </dsp:nvSpPr>
      <dsp:spPr>
        <a:xfrm>
          <a:off x="3255" y="4414789"/>
          <a:ext cx="2220107" cy="9934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Consistency versus variability</a:t>
          </a:r>
        </a:p>
      </dsp:txBody>
      <dsp:txXfrm>
        <a:off x="3255" y="4414789"/>
        <a:ext cx="2220107" cy="993476"/>
      </dsp:txXfrm>
    </dsp:sp>
    <dsp:sp modelId="{EC538E0D-0F8F-4182-9A88-28871CB24FD8}">
      <dsp:nvSpPr>
        <dsp:cNvPr id="0" name=""/>
        <dsp:cNvSpPr/>
      </dsp:nvSpPr>
      <dsp:spPr>
        <a:xfrm>
          <a:off x="2223362" y="4414789"/>
          <a:ext cx="2220107" cy="993476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Impact on inclusivity</a:t>
          </a:r>
        </a:p>
      </dsp:txBody>
      <dsp:txXfrm>
        <a:off x="2223362" y="4414789"/>
        <a:ext cx="2220107" cy="993476"/>
      </dsp:txXfrm>
    </dsp:sp>
    <dsp:sp modelId="{192A93AB-991B-44E0-922F-B60743B6FE4A}">
      <dsp:nvSpPr>
        <dsp:cNvPr id="0" name=""/>
        <dsp:cNvSpPr/>
      </dsp:nvSpPr>
      <dsp:spPr>
        <a:xfrm>
          <a:off x="4443470" y="4414789"/>
          <a:ext cx="2220107" cy="99347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Impact on diversity</a:t>
          </a:r>
        </a:p>
      </dsp:txBody>
      <dsp:txXfrm>
        <a:off x="4443470" y="4414789"/>
        <a:ext cx="2220107" cy="993476"/>
      </dsp:txXfrm>
    </dsp:sp>
    <dsp:sp modelId="{B8B72E46-8333-48BA-B98F-067E788AE035}">
      <dsp:nvSpPr>
        <dsp:cNvPr id="0" name=""/>
        <dsp:cNvSpPr/>
      </dsp:nvSpPr>
      <dsp:spPr>
        <a:xfrm rot="10800000">
          <a:off x="0" y="2459"/>
          <a:ext cx="6666833" cy="3321666"/>
        </a:xfrm>
        <a:prstGeom prst="upArrowCallou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Survey from the DEI Leadership Council</a:t>
          </a:r>
        </a:p>
      </dsp:txBody>
      <dsp:txXfrm rot="10800000">
        <a:off x="0" y="2459"/>
        <a:ext cx="6666833" cy="2158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49487-0994-441F-8F69-1DEA1C4D1AC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95E32-6887-4B86-A206-2A4D6CE7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6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95E32-6887-4B86-A206-2A4D6CE7FE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6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CEE9-9B38-4BD6-BD49-C6285DBDA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8981A-C908-442C-ABB1-5DF2FAE07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3E494-DB5E-4AAE-9D91-426AD42E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F5685-F9B6-4CFE-88EC-2A170D20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65AC0-81C7-44D6-B513-BE213A63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6B2B-0810-4035-A2A5-EC496972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3E1FC-7570-4A9A-9B9C-7A4426B42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C2C52-A969-4E67-A91D-453BC026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61004-1DC1-4E1D-9738-7B28DFB9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506D7-E3A4-4EAD-A3FF-A6AEC10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1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DAD9C2-51F8-414A-A234-BC9EF714B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417B1-6998-478F-8CB2-C7137F20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22C07-FA09-44B8-B9BB-8EF4C344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DD15E-8C90-478C-BFC9-BC40EF1C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688D6-5C39-4E14-B4D9-6873D637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4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15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1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6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6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8099D-2365-4FAF-B86B-4C68E5B1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C4AC34-CE2D-488B-8016-8E7A5880DE8D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9CFF1-9B95-46CB-95AD-D91D39D2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2675-ADB7-4A74-A725-0D9171EA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88C48E8-26C6-44D8-88B8-7439454F2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49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FCDA-C2A7-4DF8-8ECE-3179827D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89A88-0CA7-42DA-A14A-3962BC13E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B00C6-ACA3-43DC-A4DE-C79126C5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392A3-8D3A-437A-9985-AA77885B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D3E2A-7340-4E24-BF5B-B1277D21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6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877B-22B5-4BE2-9D22-DE07909F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E4325-A179-4603-8B77-444F26658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C1CD7-6018-4CF1-8C81-2E77EF58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1714F-F01E-4C44-8B67-E85E182C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A320-3FA2-447E-AB64-AE4F659B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4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ACC5-433E-4239-9F9F-789FB502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3B3-86BB-4B20-BD4D-0A518C028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E1692-2FE3-474E-BBE3-E7A8CFD89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4E9AA-B704-46D4-8F35-C7867BCC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39750-8C35-4775-8040-EF4320A8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2BA55-688B-49DD-B0DF-DCE59C84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8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A37C-2700-4558-B629-6EBDB53C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1C3E9-9F47-458B-A11F-26E9D747C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DB29E-F8C9-4DDA-B17B-566ADF6F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7C0F6-8824-435B-8F15-78C2F67AB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8AD95-91EB-4218-9698-0AE5C67DF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EAF04-4588-48C4-AFFA-85C689E0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B3CE2-3573-4797-9909-37EA18F7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2D0EF-D58E-40D6-8C36-171BC449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2075-57FF-41BE-92A3-F10A5A9D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18854-AC03-4446-9468-477B12E5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D453E-3B47-4ABA-9851-780BEA57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17F30-3C17-4D84-BF6E-E6CFF1E7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43551-7C26-4C7E-B6D0-98717E67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C5E94-8A15-4AF3-9983-005D4BD3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E9978-F782-4359-8655-B8274693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7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E507-4C02-4B34-9C60-FF5FCECB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D0BCA-5A17-41A6-9B24-E2ABD87B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8C7F7-7B9C-40D2-9598-55B0CC4B5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B3910-BC56-44A6-9717-8DCF4E36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D5CCC-BBD0-43EC-9958-E08DA2CB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93EE7-7D50-4534-B8F8-5762BF66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8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A05E-42EB-441B-938E-85B69529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CF3FB-3914-411F-B48C-94223CAFD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3A57B-0006-479A-AEFD-562756056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001C5-A6C8-4EBE-8CDE-FE01A94A2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3A0F1-E32A-4064-9E72-3748D065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BADA4-79BD-4E1C-8086-42FA93A5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03C7E-2E46-4873-AA60-82EE7B74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03EA1-B50A-484D-AD21-C31325C1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1DC9B-CF6D-47C3-9245-4596F9EFD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4A79-BBD7-45BD-8761-BE0FBE35A2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0E005-5ACA-4A49-9F4D-0B2D751D1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62ED8-0AD5-46BE-A6DC-98A6F72FD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4F60-CCD9-45BE-90C7-1F91C53E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177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429875" y="6515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4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rgbClr val="113468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RG PPCoverNewOptionTop.jpg">
            <a:extLst>
              <a:ext uri="{FF2B5EF4-FFF2-40B4-BE49-F238E27FC236}">
                <a16:creationId xmlns:a16="http://schemas.microsoft.com/office/drawing/2014/main" id="{1C5B6E94-6752-4B58-8F86-D0C19933B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1"/>
            <a:ext cx="12192000" cy="204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2">
            <a:extLst>
              <a:ext uri="{FF2B5EF4-FFF2-40B4-BE49-F238E27FC236}">
                <a16:creationId xmlns:a16="http://schemas.microsoft.com/office/drawing/2014/main" id="{5A4364A2-6A9E-4F23-B205-FFBDF65225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9812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2052" name="Text Placeholder 3">
            <a:extLst>
              <a:ext uri="{FF2B5EF4-FFF2-40B4-BE49-F238E27FC236}">
                <a16:creationId xmlns:a16="http://schemas.microsoft.com/office/drawing/2014/main" id="{8E775A0B-1411-4404-B584-F0657ABA4A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17600" y="3429001"/>
            <a:ext cx="9956800" cy="31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801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4B1E93-17C2-4A13-A281-D79835B6D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1"/>
              <a:t>DEI Update</a:t>
            </a:r>
            <a:br>
              <a:rPr lang="en-US" sz="4800" b="1"/>
            </a:br>
            <a:r>
              <a:rPr lang="en-US" sz="4800" b="1"/>
              <a:t>Spring 2024</a:t>
            </a:r>
            <a:endParaRPr lang="en-US" sz="4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2F88C-E3CE-1726-8BF7-E9107F897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63" b="841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230DE-2345-4E50-BB00-A5C13A5FF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400" dirty="0"/>
              <a:t>Don S. Dizon MD, FACP, FASCO</a:t>
            </a:r>
          </a:p>
          <a:p>
            <a:pPr algn="l">
              <a:spcBef>
                <a:spcPts val="0"/>
              </a:spcBef>
            </a:pPr>
            <a:r>
              <a:rPr lang="en-US" sz="1400" dirty="0"/>
              <a:t>Professor of Medicine and Professor of Surgery, Brown University</a:t>
            </a:r>
          </a:p>
          <a:p>
            <a:pPr algn="l">
              <a:spcBef>
                <a:spcPts val="0"/>
              </a:spcBef>
            </a:pPr>
            <a:r>
              <a:rPr lang="en-US" sz="1400" dirty="0"/>
              <a:t>Director, The Pelvic Malignancies Program, Lifespan Cancer Institute</a:t>
            </a:r>
          </a:p>
          <a:p>
            <a:pPr algn="l">
              <a:spcBef>
                <a:spcPts val="0"/>
              </a:spcBef>
            </a:pPr>
            <a:r>
              <a:rPr lang="en-US" sz="1400" dirty="0"/>
              <a:t>Associate Director, Community Outreach and Engagement, Legorreta Cancer Center at Brown University</a:t>
            </a:r>
          </a:p>
          <a:p>
            <a:pPr algn="l">
              <a:spcBef>
                <a:spcPts val="0"/>
              </a:spcBef>
            </a:pPr>
            <a:r>
              <a:rPr lang="en-US" sz="1400" dirty="0"/>
              <a:t>Vice Chair, DEI and Professional Integrity, SWOG Cancer Research Network</a:t>
            </a: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0EBC6A-91A4-4D02-B356-DFF5AAD36BFD}"/>
              </a:ext>
            </a:extLst>
          </p:cNvPr>
          <p:cNvSpPr/>
          <p:nvPr/>
        </p:nvSpPr>
        <p:spPr>
          <a:xfrm>
            <a:off x="804673" y="4073783"/>
            <a:ext cx="51116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en-US" sz="3600" b="1" dirty="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1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C1E6F-8FF7-9D15-7870-D517E77D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Committee Operations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F80682-250C-2E27-E944-E0D754949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23945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71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B06C-742F-1106-55E0-05CBE8BD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DEI at SWOG is integrated in the group mission and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B314E-C3F1-E204-08CB-D3F78155BE6F}"/>
              </a:ext>
            </a:extLst>
          </p:cNvPr>
          <p:cNvSpPr txBox="1"/>
          <p:nvPr/>
        </p:nvSpPr>
        <p:spPr>
          <a:xfrm>
            <a:off x="733208" y="3788606"/>
            <a:ext cx="311582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and Trials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245BC-14FC-358E-B53C-D144187730B8}"/>
              </a:ext>
            </a:extLst>
          </p:cNvPr>
          <p:cNvSpPr txBox="1"/>
          <p:nvPr/>
        </p:nvSpPr>
        <p:spPr>
          <a:xfrm>
            <a:off x="3996535" y="3788606"/>
            <a:ext cx="311582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as partners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73A1E-2420-E06E-B388-7C52836075BC}"/>
              </a:ext>
            </a:extLst>
          </p:cNvPr>
          <p:cNvSpPr txBox="1"/>
          <p:nvPr/>
        </p:nvSpPr>
        <p:spPr>
          <a:xfrm>
            <a:off x="7248774" y="3788606"/>
            <a:ext cx="416684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43584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Workforce and leadership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AD601-0D87-38F0-F495-77CAFF4F1AE6}"/>
              </a:ext>
            </a:extLst>
          </p:cNvPr>
          <p:cNvSpPr/>
          <p:nvPr/>
        </p:nvSpPr>
        <p:spPr>
          <a:xfrm>
            <a:off x="733208" y="3429000"/>
            <a:ext cx="10682412" cy="20733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SWOG Pillars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B148231-6735-469C-54E5-B13808F4CE60}"/>
              </a:ext>
            </a:extLst>
          </p:cNvPr>
          <p:cNvSpPr/>
          <p:nvPr/>
        </p:nvSpPr>
        <p:spPr>
          <a:xfrm>
            <a:off x="733208" y="4410635"/>
            <a:ext cx="10682412" cy="797859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Diversity, Equity, and Inclusion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8DB06C-742F-1106-55E0-05CBE8BD01E9}"/>
              </a:ext>
            </a:extLst>
          </p:cNvPr>
          <p:cNvSpPr>
            <a:spLocks noGrp="1"/>
          </p:cNvSpPr>
          <p:nvPr/>
        </p:nvSpPr>
        <p:spPr>
          <a:xfrm>
            <a:off x="776380" y="484450"/>
            <a:ext cx="10044023" cy="163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DEI at SWOG is integrated in the group mission and values</a:t>
            </a:r>
          </a:p>
        </p:txBody>
      </p:sp>
    </p:spTree>
    <p:extLst>
      <p:ext uri="{BB962C8B-B14F-4D97-AF65-F5344CB8AC3E}">
        <p14:creationId xmlns:p14="http://schemas.microsoft.com/office/powerpoint/2010/main" val="234227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9C319-0CFB-6256-30D4-0DDE06DB9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838" b="75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5F082-6DB9-158B-9A76-EB0DDCD6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DEI review of policies and procedures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Dana Sparks (chair); Jacob </a:t>
            </a:r>
            <a:r>
              <a:rPr lang="en-US" sz="1600" dirty="0" err="1">
                <a:solidFill>
                  <a:srgbClr val="FFFFFF"/>
                </a:solidFill>
              </a:rPr>
              <a:t>Acoba</a:t>
            </a:r>
            <a:r>
              <a:rPr lang="en-US" sz="1600" dirty="0">
                <a:solidFill>
                  <a:srgbClr val="FFFFFF"/>
                </a:solidFill>
              </a:rPr>
              <a:t>, Bernard Parker, Joël Pointon, Desiree Walker, Christa Braun-Inglis, Don Dizon 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10D422-DAC3-586F-536B-309D4CA97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1440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0593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8F615-8ECF-67B0-8C84-12CF5ED4E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3" y="492125"/>
            <a:ext cx="6345238" cy="4405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AE4DD-CF5F-AB4C-82F3-D0DFD10C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13" y="4967288"/>
            <a:ext cx="6345238" cy="1403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6343A-E057-8823-DA67-F69F32FC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this meeting</a:t>
            </a:r>
          </a:p>
        </p:txBody>
      </p:sp>
    </p:spTree>
    <p:extLst>
      <p:ext uri="{BB962C8B-B14F-4D97-AF65-F5344CB8AC3E}">
        <p14:creationId xmlns:p14="http://schemas.microsoft.com/office/powerpoint/2010/main" val="79121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FC7555-FBF7-D776-5A4F-CFDB5CA3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Opportunities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DF8B5-60C5-B4B4-1BBC-1FF3A1FE6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87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4D79F8-706E-20CB-9966-84AF9BB6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18" y="521804"/>
            <a:ext cx="10122220" cy="58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014DEA-A57C-5863-163E-C1D5A0255D0B}"/>
              </a:ext>
            </a:extLst>
          </p:cNvPr>
          <p:cNvGrpSpPr/>
          <p:nvPr/>
        </p:nvGrpSpPr>
        <p:grpSpPr>
          <a:xfrm>
            <a:off x="1281222" y="2227292"/>
            <a:ext cx="8975035" cy="4293704"/>
            <a:chOff x="1608482" y="2305879"/>
            <a:chExt cx="8975035" cy="42937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01687E-604C-9162-6DC4-A86A1327A9EA}"/>
                </a:ext>
              </a:extLst>
            </p:cNvPr>
            <p:cNvSpPr/>
            <p:nvPr/>
          </p:nvSpPr>
          <p:spPr>
            <a:xfrm>
              <a:off x="1608482" y="2305879"/>
              <a:ext cx="8975035" cy="42937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/>
                <a:t>To register: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913AE2D-CD4B-1CB9-FE52-3A3326FFF012}"/>
                </a:ext>
              </a:extLst>
            </p:cNvPr>
            <p:cNvSpPr txBox="1"/>
            <p:nvPr/>
          </p:nvSpPr>
          <p:spPr>
            <a:xfrm>
              <a:off x="3802519" y="3982885"/>
              <a:ext cx="6097604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https://www.ctg.queensu.ca/bulletin/way-forward-virtual-roundtable-improving-equity-and-access-cancer-clinical-trials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72361F-E6EA-D690-9816-649C9E306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8935" y="3390693"/>
              <a:ext cx="2032104" cy="211465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EF4B65-6194-4851-87C4-48DF625FF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004"/>
            <a:ext cx="12197185" cy="17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5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506A7-FF76-87C2-6A36-D3693899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8" y="1042459"/>
            <a:ext cx="11712037" cy="477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Blurry conference table and chairs">
            <a:extLst>
              <a:ext uri="{FF2B5EF4-FFF2-40B4-BE49-F238E27FC236}">
                <a16:creationId xmlns:a16="http://schemas.microsoft.com/office/drawing/2014/main" id="{C106A8FE-7A79-B002-7B2E-959F3D399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" r="2789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AE14F-AC75-B55D-C6D4-AFBE59A7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796455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B12DF-2372-2256-B7CD-DA19BC0BD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1842053"/>
            <a:ext cx="3865731" cy="4121426"/>
          </a:xfrm>
        </p:spPr>
        <p:txBody>
          <a:bodyPr anchor="ctr">
            <a:normAutofit fontScale="70000" lnSpcReduction="20000"/>
          </a:bodyPr>
          <a:lstStyle/>
          <a:p>
            <a:r>
              <a:rPr lang="en-US" sz="3200" dirty="0"/>
              <a:t>Membership survey: Phase 1</a:t>
            </a:r>
          </a:p>
          <a:p>
            <a:pPr lvl="1"/>
            <a:r>
              <a:rPr lang="en-US" sz="2800" dirty="0"/>
              <a:t>Professional role</a:t>
            </a:r>
          </a:p>
          <a:p>
            <a:pPr lvl="1"/>
            <a:r>
              <a:rPr lang="en-US" sz="2800" dirty="0"/>
              <a:t>Concentration</a:t>
            </a:r>
          </a:p>
          <a:p>
            <a:pPr lvl="1"/>
            <a:r>
              <a:rPr lang="en-US" sz="2800" dirty="0"/>
              <a:t>Birth year</a:t>
            </a:r>
          </a:p>
          <a:p>
            <a:pPr lvl="1"/>
            <a:r>
              <a:rPr lang="en-US" sz="2800" dirty="0"/>
              <a:t>Cancer specialty</a:t>
            </a:r>
          </a:p>
          <a:p>
            <a:pPr lvl="1"/>
            <a:r>
              <a:rPr lang="en-US" sz="2800" dirty="0"/>
              <a:t>US residence</a:t>
            </a:r>
          </a:p>
          <a:p>
            <a:pPr lvl="1"/>
            <a:r>
              <a:rPr lang="en-US" sz="2800" dirty="0"/>
              <a:t>Work environment</a:t>
            </a:r>
          </a:p>
          <a:p>
            <a:pPr lvl="1"/>
            <a:r>
              <a:rPr lang="en-US" sz="2800" dirty="0"/>
              <a:t>Military</a:t>
            </a:r>
          </a:p>
          <a:p>
            <a:pPr lvl="1"/>
            <a:r>
              <a:rPr lang="en-US" sz="2800" dirty="0"/>
              <a:t>Practice setting</a:t>
            </a:r>
          </a:p>
          <a:p>
            <a:pPr lvl="1"/>
            <a:r>
              <a:rPr lang="en-US" sz="2800" dirty="0"/>
              <a:t>Race and ethnicity</a:t>
            </a:r>
          </a:p>
          <a:p>
            <a:pPr lvl="1"/>
            <a:r>
              <a:rPr lang="en-US" sz="2800" dirty="0" err="1"/>
              <a:t>Accessbility</a:t>
            </a:r>
            <a:r>
              <a:rPr lang="en-US" sz="2800" dirty="0"/>
              <a:t> needs</a:t>
            </a:r>
          </a:p>
          <a:p>
            <a:pPr lvl="1"/>
            <a:r>
              <a:rPr lang="en-US" sz="2800" dirty="0"/>
              <a:t>College status (first gen vs not)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E8532-0289-397C-D320-177048F67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0" y="1124461"/>
            <a:ext cx="6904397" cy="46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8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Annual Meeting 18">
      <a:dk1>
        <a:srgbClr val="113468"/>
      </a:dk1>
      <a:lt1>
        <a:sysClr val="window" lastClr="FFFFFF"/>
      </a:lt1>
      <a:dk2>
        <a:srgbClr val="0076A9"/>
      </a:dk2>
      <a:lt2>
        <a:srgbClr val="E7E6E6"/>
      </a:lt2>
      <a:accent1>
        <a:srgbClr val="008764"/>
      </a:accent1>
      <a:accent2>
        <a:srgbClr val="0076A9"/>
      </a:accent2>
      <a:accent3>
        <a:srgbClr val="00457C"/>
      </a:accent3>
      <a:accent4>
        <a:srgbClr val="39B0FF"/>
      </a:accent4>
      <a:accent5>
        <a:srgbClr val="096F76"/>
      </a:accent5>
      <a:accent6>
        <a:srgbClr val="F2CE47"/>
      </a:accent6>
      <a:hlink>
        <a:srgbClr val="F2CE47"/>
      </a:hlink>
      <a:folHlink>
        <a:srgbClr val="39B0FF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308</Words>
  <Application>Microsoft Office PowerPoint</Application>
  <PresentationFormat>Widescreen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Trebuchet MS</vt:lpstr>
      <vt:lpstr>Office Theme</vt:lpstr>
      <vt:lpstr>Custom Design</vt:lpstr>
      <vt:lpstr>Custom Design</vt:lpstr>
      <vt:lpstr>DEI Update Spring 2024</vt:lpstr>
      <vt:lpstr>DEI at SWOG is integrated in the group mission and values</vt:lpstr>
      <vt:lpstr>DEI review of policies and procedures Dana Sparks (chair); Jacob Acoba, Bernard Parker, Joël Pointon, Desiree Walker, Christa Braun-Inglis, Don Dizon </vt:lpstr>
      <vt:lpstr>At this meeting</vt:lpstr>
      <vt:lpstr>Opportunities </vt:lpstr>
      <vt:lpstr>PowerPoint Presentation</vt:lpstr>
      <vt:lpstr>PowerPoint Presentation</vt:lpstr>
      <vt:lpstr>PowerPoint Presentation</vt:lpstr>
      <vt:lpstr>Updates</vt:lpstr>
      <vt:lpstr>Committee Operations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the Patient</dc:title>
  <dc:creator>Don Dizon</dc:creator>
  <cp:lastModifiedBy>Don Dizon</cp:lastModifiedBy>
  <cp:revision>19</cp:revision>
  <dcterms:created xsi:type="dcterms:W3CDTF">2020-09-19T17:08:12Z</dcterms:created>
  <dcterms:modified xsi:type="dcterms:W3CDTF">2024-04-05T20:00:35Z</dcterms:modified>
</cp:coreProperties>
</file>