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6" r:id="rId1"/>
    <p:sldMasterId id="2147484175" r:id="rId2"/>
    <p:sldMasterId id="2147483660" r:id="rId3"/>
    <p:sldMasterId id="2147484179" r:id="rId4"/>
    <p:sldMasterId id="2147483648" r:id="rId5"/>
  </p:sldMasterIdLst>
  <p:notesMasterIdLst>
    <p:notesMasterId r:id="rId22"/>
  </p:notesMasterIdLst>
  <p:sldIdLst>
    <p:sldId id="256" r:id="rId6"/>
    <p:sldId id="272" r:id="rId7"/>
    <p:sldId id="261" r:id="rId8"/>
    <p:sldId id="273" r:id="rId9"/>
    <p:sldId id="274" r:id="rId10"/>
    <p:sldId id="279" r:id="rId11"/>
    <p:sldId id="280" r:id="rId12"/>
    <p:sldId id="281" r:id="rId13"/>
    <p:sldId id="282" r:id="rId14"/>
    <p:sldId id="283" r:id="rId15"/>
    <p:sldId id="284" r:id="rId16"/>
    <p:sldId id="285" r:id="rId17"/>
    <p:sldId id="275" r:id="rId18"/>
    <p:sldId id="276" r:id="rId19"/>
    <p:sldId id="277"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45" autoAdjust="0"/>
    <p:restoredTop sz="66336" autoAdjust="0"/>
  </p:normalViewPr>
  <p:slideViewPr>
    <p:cSldViewPr snapToGrid="0">
      <p:cViewPr>
        <p:scale>
          <a:sx n="66" d="100"/>
          <a:sy n="66" d="100"/>
        </p:scale>
        <p:origin x="32" y="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701882-DFD2-4776-ACE9-9C4DA3DEC697}" type="doc">
      <dgm:prSet loTypeId="urn:microsoft.com/office/officeart/2005/8/layout/list1" loCatId="list" qsTypeId="urn:microsoft.com/office/officeart/2005/8/quickstyle/simple4" qsCatId="simple" csTypeId="urn:microsoft.com/office/officeart/2005/8/colors/accent6_2" csCatId="accent6" phldr="1"/>
      <dgm:spPr/>
      <dgm:t>
        <a:bodyPr/>
        <a:lstStyle/>
        <a:p>
          <a:endParaRPr lang="en-US"/>
        </a:p>
      </dgm:t>
    </dgm:pt>
    <dgm:pt modelId="{4D882B5B-66D2-461E-B9CC-F72ED05D4DF1}">
      <dgm:prSet/>
      <dgm:spPr/>
      <dgm:t>
        <a:bodyPr/>
        <a:lstStyle/>
        <a:p>
          <a:r>
            <a:rPr lang="en-US" dirty="0"/>
            <a:t>Changes to Protocol Template</a:t>
          </a:r>
        </a:p>
      </dgm:t>
    </dgm:pt>
    <dgm:pt modelId="{B90B5CD3-197A-4DC8-9270-07CB423D20AD}" type="parTrans" cxnId="{908894E7-BE9A-470E-BA82-A4A436511FD7}">
      <dgm:prSet/>
      <dgm:spPr/>
      <dgm:t>
        <a:bodyPr/>
        <a:lstStyle/>
        <a:p>
          <a:endParaRPr lang="en-US"/>
        </a:p>
      </dgm:t>
    </dgm:pt>
    <dgm:pt modelId="{F53B95BC-2A7A-444C-AF80-1BA0419C6E3E}" type="sibTrans" cxnId="{908894E7-BE9A-470E-BA82-A4A436511FD7}">
      <dgm:prSet/>
      <dgm:spPr/>
      <dgm:t>
        <a:bodyPr/>
        <a:lstStyle/>
        <a:p>
          <a:endParaRPr lang="en-US"/>
        </a:p>
      </dgm:t>
    </dgm:pt>
    <dgm:pt modelId="{9FF0DD56-8122-43D4-BC42-53819E0218EA}">
      <dgm:prSet/>
      <dgm:spPr/>
      <dgm:t>
        <a:bodyPr/>
        <a:lstStyle/>
        <a:p>
          <a:r>
            <a:rPr lang="en-US" dirty="0"/>
            <a:t>Addition of community-center based chair</a:t>
          </a:r>
        </a:p>
      </dgm:t>
    </dgm:pt>
    <dgm:pt modelId="{60B5B446-E546-4A68-959E-D4FEBFF90411}" type="parTrans" cxnId="{097E652B-30AC-4061-9675-31FEECEA40D8}">
      <dgm:prSet/>
      <dgm:spPr/>
      <dgm:t>
        <a:bodyPr/>
        <a:lstStyle/>
        <a:p>
          <a:endParaRPr lang="en-US"/>
        </a:p>
      </dgm:t>
    </dgm:pt>
    <dgm:pt modelId="{4EF600EB-8884-478B-BBEC-6DA64AA1D628}" type="sibTrans" cxnId="{097E652B-30AC-4061-9675-31FEECEA40D8}">
      <dgm:prSet/>
      <dgm:spPr/>
      <dgm:t>
        <a:bodyPr/>
        <a:lstStyle/>
        <a:p>
          <a:endParaRPr lang="en-US"/>
        </a:p>
      </dgm:t>
    </dgm:pt>
    <dgm:pt modelId="{0D3A08AF-2192-4EB2-9272-0436B517A4B6}">
      <dgm:prSet/>
      <dgm:spPr/>
      <dgm:t>
        <a:bodyPr/>
        <a:lstStyle/>
        <a:p>
          <a:r>
            <a:rPr lang="en-US" dirty="0"/>
            <a:t>Changes to consent</a:t>
          </a:r>
        </a:p>
      </dgm:t>
    </dgm:pt>
    <dgm:pt modelId="{CACB5286-B22B-4BB5-B180-B080AA108A50}" type="parTrans" cxnId="{F44466FE-E1C3-42C4-8111-A3149DCF6B68}">
      <dgm:prSet/>
      <dgm:spPr/>
      <dgm:t>
        <a:bodyPr/>
        <a:lstStyle/>
        <a:p>
          <a:endParaRPr lang="en-US"/>
        </a:p>
      </dgm:t>
    </dgm:pt>
    <dgm:pt modelId="{81954B46-D308-4177-8193-5D83B058A6E4}" type="sibTrans" cxnId="{F44466FE-E1C3-42C4-8111-A3149DCF6B68}">
      <dgm:prSet/>
      <dgm:spPr/>
      <dgm:t>
        <a:bodyPr/>
        <a:lstStyle/>
        <a:p>
          <a:endParaRPr lang="en-US"/>
        </a:p>
      </dgm:t>
    </dgm:pt>
    <dgm:pt modelId="{F78CCA72-2EEB-42F6-977B-60070969569D}">
      <dgm:prSet/>
      <dgm:spPr/>
      <dgm:t>
        <a:bodyPr/>
        <a:lstStyle/>
        <a:p>
          <a:r>
            <a:rPr lang="en-US" dirty="0"/>
            <a:t>Universal use of health care provider rather than doctor</a:t>
          </a:r>
        </a:p>
      </dgm:t>
    </dgm:pt>
    <dgm:pt modelId="{9C9C2E5A-DBC0-41F2-AE46-AE637DB35F1D}" type="parTrans" cxnId="{8928733F-3C05-4422-B235-E3493B448915}">
      <dgm:prSet/>
      <dgm:spPr/>
      <dgm:t>
        <a:bodyPr/>
        <a:lstStyle/>
        <a:p>
          <a:endParaRPr lang="en-US"/>
        </a:p>
      </dgm:t>
    </dgm:pt>
    <dgm:pt modelId="{520454AB-1D5A-4765-BE8B-6EF4A93E2FFC}" type="sibTrans" cxnId="{8928733F-3C05-4422-B235-E3493B448915}">
      <dgm:prSet/>
      <dgm:spPr/>
      <dgm:t>
        <a:bodyPr/>
        <a:lstStyle/>
        <a:p>
          <a:endParaRPr lang="en-US"/>
        </a:p>
      </dgm:t>
    </dgm:pt>
    <dgm:pt modelId="{94B9EAA1-A51F-514C-BB8E-F6E9D0A16511}">
      <dgm:prSet/>
      <dgm:spPr/>
      <dgm:t>
        <a:bodyPr/>
        <a:lstStyle/>
        <a:p>
          <a:r>
            <a:rPr lang="en-US" dirty="0"/>
            <a:t>Use of study specific eligibility (labs/con meds/</a:t>
          </a:r>
          <a:r>
            <a:rPr lang="en-US" dirty="0" err="1"/>
            <a:t>comorbidities</a:t>
          </a:r>
          <a:r>
            <a:rPr lang="en-US" dirty="0"/>
            <a:t>)</a:t>
          </a:r>
        </a:p>
      </dgm:t>
    </dgm:pt>
    <dgm:pt modelId="{77307A87-E26D-084B-9A16-139894685149}" type="parTrans" cxnId="{34734097-295F-D24A-85F9-D6045D19A6C1}">
      <dgm:prSet/>
      <dgm:spPr/>
      <dgm:t>
        <a:bodyPr/>
        <a:lstStyle/>
        <a:p>
          <a:endParaRPr lang="en-US"/>
        </a:p>
      </dgm:t>
    </dgm:pt>
    <dgm:pt modelId="{1154E7D3-2A45-3F4C-BD10-93223E930DD5}" type="sibTrans" cxnId="{34734097-295F-D24A-85F9-D6045D19A6C1}">
      <dgm:prSet/>
      <dgm:spPr/>
      <dgm:t>
        <a:bodyPr/>
        <a:lstStyle/>
        <a:p>
          <a:endParaRPr lang="en-US"/>
        </a:p>
      </dgm:t>
    </dgm:pt>
    <dgm:pt modelId="{250C938E-8FAC-EB4D-8430-AA4BDB0C5716}">
      <dgm:prSet/>
      <dgm:spPr/>
      <dgm:t>
        <a:bodyPr/>
        <a:lstStyle/>
        <a:p>
          <a:r>
            <a:rPr lang="en-US" dirty="0"/>
            <a:t>Bear in mind rural communities in study procedures, including shipping of specimens, timing, assessments</a:t>
          </a:r>
        </a:p>
      </dgm:t>
    </dgm:pt>
    <dgm:pt modelId="{BC762974-0002-B248-888E-1EDE38C62230}" type="parTrans" cxnId="{9AD39650-CF5F-7C48-A7C3-AFB56F4CEC53}">
      <dgm:prSet/>
      <dgm:spPr/>
      <dgm:t>
        <a:bodyPr/>
        <a:lstStyle/>
        <a:p>
          <a:endParaRPr lang="en-US"/>
        </a:p>
      </dgm:t>
    </dgm:pt>
    <dgm:pt modelId="{B49D676B-8D6A-6F4F-96E6-A8730215F0CE}" type="sibTrans" cxnId="{9AD39650-CF5F-7C48-A7C3-AFB56F4CEC53}">
      <dgm:prSet/>
      <dgm:spPr/>
      <dgm:t>
        <a:bodyPr/>
        <a:lstStyle/>
        <a:p>
          <a:endParaRPr lang="en-US"/>
        </a:p>
      </dgm:t>
    </dgm:pt>
    <dgm:pt modelId="{25256F64-E631-0943-9FF3-A1C4A3E6990B}">
      <dgm:prSet/>
      <dgm:spPr/>
      <dgm:t>
        <a:bodyPr/>
        <a:lstStyle/>
        <a:p>
          <a:r>
            <a:rPr lang="en-US" dirty="0"/>
            <a:t>Training requirements to acknowledge community based providers</a:t>
          </a:r>
        </a:p>
      </dgm:t>
    </dgm:pt>
    <dgm:pt modelId="{92FA824F-EFA7-EE44-8F19-5D47BC0F2563}" type="parTrans" cxnId="{48F5907A-DA71-9147-A3A9-5B3F232C2A77}">
      <dgm:prSet/>
      <dgm:spPr/>
    </dgm:pt>
    <dgm:pt modelId="{1E63AEAF-D499-0F48-B650-42F4EB667A78}" type="sibTrans" cxnId="{48F5907A-DA71-9147-A3A9-5B3F232C2A77}">
      <dgm:prSet/>
      <dgm:spPr/>
    </dgm:pt>
    <dgm:pt modelId="{58F65CDF-F3C0-5A45-85EE-F535CDB1CF03}">
      <dgm:prSet/>
      <dgm:spPr/>
      <dgm:t>
        <a:bodyPr/>
        <a:lstStyle/>
        <a:p>
          <a:r>
            <a:rPr lang="en-US" dirty="0"/>
            <a:t>Include formal review from ORP</a:t>
          </a:r>
        </a:p>
      </dgm:t>
    </dgm:pt>
    <dgm:pt modelId="{6E03C8EF-D1CF-574D-B529-4BAE21FABA76}" type="parTrans" cxnId="{43486BAA-7630-9F4B-AAF5-62E1D889DE57}">
      <dgm:prSet/>
      <dgm:spPr/>
    </dgm:pt>
    <dgm:pt modelId="{D9D27925-1077-1646-81EA-3C7805B294AE}" type="sibTrans" cxnId="{43486BAA-7630-9F4B-AAF5-62E1D889DE57}">
      <dgm:prSet/>
      <dgm:spPr/>
    </dgm:pt>
    <dgm:pt modelId="{3D8F8696-CB62-9D40-BBD9-93D8596EAC28}">
      <dgm:prSet/>
      <dgm:spPr/>
      <dgm:t>
        <a:bodyPr/>
        <a:lstStyle/>
        <a:p>
          <a:r>
            <a:rPr lang="en-US" dirty="0"/>
            <a:t>Be </a:t>
          </a:r>
          <a:r>
            <a:rPr lang="en-US" dirty="0" err="1"/>
            <a:t>congizant</a:t>
          </a:r>
          <a:r>
            <a:rPr lang="en-US" dirty="0"/>
            <a:t> of gender vs sex in data collection</a:t>
          </a:r>
        </a:p>
      </dgm:t>
    </dgm:pt>
    <dgm:pt modelId="{9CF1B381-E570-2F4C-82C4-5942B3CD0D7B}" type="parTrans" cxnId="{26E67599-D2CF-B949-96B9-8B2A8FB76FE9}">
      <dgm:prSet/>
      <dgm:spPr/>
    </dgm:pt>
    <dgm:pt modelId="{84DC1519-5BB7-AA49-80E4-B1F861CFB278}" type="sibTrans" cxnId="{26E67599-D2CF-B949-96B9-8B2A8FB76FE9}">
      <dgm:prSet/>
      <dgm:spPr/>
    </dgm:pt>
    <dgm:pt modelId="{B354EBFA-7C3E-444E-970C-3ADCD29649BD}">
      <dgm:prSet/>
      <dgm:spPr/>
      <dgm:t>
        <a:bodyPr/>
        <a:lstStyle/>
        <a:p>
          <a:r>
            <a:rPr lang="en-US" dirty="0"/>
            <a:t>Inclusive language, including pronouns (he/she/they)</a:t>
          </a:r>
        </a:p>
      </dgm:t>
    </dgm:pt>
    <dgm:pt modelId="{213C29E8-29C1-E64B-B033-1C3AD183E63F}" type="parTrans" cxnId="{15382943-79F4-9741-99BB-DF66BF53F3F3}">
      <dgm:prSet/>
      <dgm:spPr/>
    </dgm:pt>
    <dgm:pt modelId="{AAE17CF2-16C1-C943-A8E0-E6C454874DD8}" type="sibTrans" cxnId="{15382943-79F4-9741-99BB-DF66BF53F3F3}">
      <dgm:prSet/>
      <dgm:spPr/>
    </dgm:pt>
    <dgm:pt modelId="{67FB77E6-9398-442F-BEEF-0CED56D6AB97}" type="pres">
      <dgm:prSet presAssocID="{CC701882-DFD2-4776-ACE9-9C4DA3DEC697}" presName="linear" presStyleCnt="0">
        <dgm:presLayoutVars>
          <dgm:dir/>
          <dgm:animLvl val="lvl"/>
          <dgm:resizeHandles val="exact"/>
        </dgm:presLayoutVars>
      </dgm:prSet>
      <dgm:spPr/>
    </dgm:pt>
    <dgm:pt modelId="{861F18AA-994B-453C-9C36-DF7784730C65}" type="pres">
      <dgm:prSet presAssocID="{4D882B5B-66D2-461E-B9CC-F72ED05D4DF1}" presName="parentLin" presStyleCnt="0"/>
      <dgm:spPr/>
    </dgm:pt>
    <dgm:pt modelId="{E0ED4ECB-7D40-42C1-820C-6828A5C374E9}" type="pres">
      <dgm:prSet presAssocID="{4D882B5B-66D2-461E-B9CC-F72ED05D4DF1}" presName="parentLeftMargin" presStyleLbl="node1" presStyleIdx="0" presStyleCnt="2"/>
      <dgm:spPr/>
    </dgm:pt>
    <dgm:pt modelId="{F58CAF58-1B68-457C-9231-F2EB135A0EA2}" type="pres">
      <dgm:prSet presAssocID="{4D882B5B-66D2-461E-B9CC-F72ED05D4DF1}" presName="parentText" presStyleLbl="node1" presStyleIdx="0" presStyleCnt="2">
        <dgm:presLayoutVars>
          <dgm:chMax val="0"/>
          <dgm:bulletEnabled val="1"/>
        </dgm:presLayoutVars>
      </dgm:prSet>
      <dgm:spPr/>
    </dgm:pt>
    <dgm:pt modelId="{962DD472-0C68-4679-92CF-14AB6B3BD8CE}" type="pres">
      <dgm:prSet presAssocID="{4D882B5B-66D2-461E-B9CC-F72ED05D4DF1}" presName="negativeSpace" presStyleCnt="0"/>
      <dgm:spPr/>
    </dgm:pt>
    <dgm:pt modelId="{DB8558AD-AD8F-4076-9AC7-F434034FC060}" type="pres">
      <dgm:prSet presAssocID="{4D882B5B-66D2-461E-B9CC-F72ED05D4DF1}" presName="childText" presStyleLbl="conFgAcc1" presStyleIdx="0" presStyleCnt="2">
        <dgm:presLayoutVars>
          <dgm:bulletEnabled val="1"/>
        </dgm:presLayoutVars>
      </dgm:prSet>
      <dgm:spPr/>
    </dgm:pt>
    <dgm:pt modelId="{0A26983D-8126-4386-8D8C-A827E28D0381}" type="pres">
      <dgm:prSet presAssocID="{F53B95BC-2A7A-444C-AF80-1BA0419C6E3E}" presName="spaceBetweenRectangles" presStyleCnt="0"/>
      <dgm:spPr/>
    </dgm:pt>
    <dgm:pt modelId="{CDFC53C9-5227-44C9-AF4D-BF03C6C946D9}" type="pres">
      <dgm:prSet presAssocID="{0D3A08AF-2192-4EB2-9272-0436B517A4B6}" presName="parentLin" presStyleCnt="0"/>
      <dgm:spPr/>
    </dgm:pt>
    <dgm:pt modelId="{43EED515-E9F7-454A-8117-8C699B245A61}" type="pres">
      <dgm:prSet presAssocID="{0D3A08AF-2192-4EB2-9272-0436B517A4B6}" presName="parentLeftMargin" presStyleLbl="node1" presStyleIdx="0" presStyleCnt="2"/>
      <dgm:spPr/>
    </dgm:pt>
    <dgm:pt modelId="{9F6BA783-6842-46BB-8028-84623B19E200}" type="pres">
      <dgm:prSet presAssocID="{0D3A08AF-2192-4EB2-9272-0436B517A4B6}" presName="parentText" presStyleLbl="node1" presStyleIdx="1" presStyleCnt="2">
        <dgm:presLayoutVars>
          <dgm:chMax val="0"/>
          <dgm:bulletEnabled val="1"/>
        </dgm:presLayoutVars>
      </dgm:prSet>
      <dgm:spPr/>
    </dgm:pt>
    <dgm:pt modelId="{9703AD67-0010-4CDB-9E21-ED88D024D6FA}" type="pres">
      <dgm:prSet presAssocID="{0D3A08AF-2192-4EB2-9272-0436B517A4B6}" presName="negativeSpace" presStyleCnt="0"/>
      <dgm:spPr/>
    </dgm:pt>
    <dgm:pt modelId="{CAD5CABF-2B92-4E39-9D0F-571BEE87CDB8}" type="pres">
      <dgm:prSet presAssocID="{0D3A08AF-2192-4EB2-9272-0436B517A4B6}" presName="childText" presStyleLbl="conFgAcc1" presStyleIdx="1" presStyleCnt="2">
        <dgm:presLayoutVars>
          <dgm:bulletEnabled val="1"/>
        </dgm:presLayoutVars>
      </dgm:prSet>
      <dgm:spPr/>
    </dgm:pt>
  </dgm:ptLst>
  <dgm:cxnLst>
    <dgm:cxn modelId="{07D69D15-D79B-E447-AE79-BF106D371183}" type="presOf" srcId="{25256F64-E631-0943-9FF3-A1C4A3E6990B}" destId="{DB8558AD-AD8F-4076-9AC7-F434034FC060}" srcOrd="0" destOrd="3" presId="urn:microsoft.com/office/officeart/2005/8/layout/list1"/>
    <dgm:cxn modelId="{F850F522-2F4A-41B9-B42E-559584C0A09E}" type="presOf" srcId="{0D3A08AF-2192-4EB2-9272-0436B517A4B6}" destId="{9F6BA783-6842-46BB-8028-84623B19E200}" srcOrd="1" destOrd="0" presId="urn:microsoft.com/office/officeart/2005/8/layout/list1"/>
    <dgm:cxn modelId="{097E652B-30AC-4061-9675-31FEECEA40D8}" srcId="{4D882B5B-66D2-461E-B9CC-F72ED05D4DF1}" destId="{9FF0DD56-8122-43D4-BC42-53819E0218EA}" srcOrd="0" destOrd="0" parTransId="{60B5B446-E546-4A68-959E-D4FEBFF90411}" sibTransId="{4EF600EB-8884-478B-BBEC-6DA64AA1D628}"/>
    <dgm:cxn modelId="{8928733F-3C05-4422-B235-E3493B448915}" srcId="{0D3A08AF-2192-4EB2-9272-0436B517A4B6}" destId="{F78CCA72-2EEB-42F6-977B-60070969569D}" srcOrd="0" destOrd="0" parTransId="{9C9C2E5A-DBC0-41F2-AE46-AE637DB35F1D}" sibTransId="{520454AB-1D5A-4765-BE8B-6EF4A93E2FFC}"/>
    <dgm:cxn modelId="{15382943-79F4-9741-99BB-DF66BF53F3F3}" srcId="{0D3A08AF-2192-4EB2-9272-0436B517A4B6}" destId="{B354EBFA-7C3E-444E-970C-3ADCD29649BD}" srcOrd="1" destOrd="0" parTransId="{213C29E8-29C1-E64B-B033-1C3AD183E63F}" sibTransId="{AAE17CF2-16C1-C943-A8E0-E6C454874DD8}"/>
    <dgm:cxn modelId="{B34CEF4D-16AD-7249-8DA2-D906EFD6C925}" type="presOf" srcId="{B354EBFA-7C3E-444E-970C-3ADCD29649BD}" destId="{CAD5CABF-2B92-4E39-9D0F-571BEE87CDB8}" srcOrd="0" destOrd="1" presId="urn:microsoft.com/office/officeart/2005/8/layout/list1"/>
    <dgm:cxn modelId="{9AD39650-CF5F-7C48-A7C3-AFB56F4CEC53}" srcId="{4D882B5B-66D2-461E-B9CC-F72ED05D4DF1}" destId="{250C938E-8FAC-EB4D-8430-AA4BDB0C5716}" srcOrd="2" destOrd="0" parTransId="{BC762974-0002-B248-888E-1EDE38C62230}" sibTransId="{B49D676B-8D6A-6F4F-96E6-A8730215F0CE}"/>
    <dgm:cxn modelId="{82239971-1BA2-4A59-957A-76F78201FD48}" type="presOf" srcId="{0D3A08AF-2192-4EB2-9272-0436B517A4B6}" destId="{43EED515-E9F7-454A-8117-8C699B245A61}" srcOrd="0" destOrd="0" presId="urn:microsoft.com/office/officeart/2005/8/layout/list1"/>
    <dgm:cxn modelId="{48F5907A-DA71-9147-A3A9-5B3F232C2A77}" srcId="{4D882B5B-66D2-461E-B9CC-F72ED05D4DF1}" destId="{25256F64-E631-0943-9FF3-A1C4A3E6990B}" srcOrd="3" destOrd="0" parTransId="{92FA824F-EFA7-EE44-8F19-5D47BC0F2563}" sibTransId="{1E63AEAF-D499-0F48-B650-42F4EB667A78}"/>
    <dgm:cxn modelId="{04E2AF8E-1AA1-3146-8877-99AED2E01121}" type="presOf" srcId="{250C938E-8FAC-EB4D-8430-AA4BDB0C5716}" destId="{DB8558AD-AD8F-4076-9AC7-F434034FC060}" srcOrd="0" destOrd="2" presId="urn:microsoft.com/office/officeart/2005/8/layout/list1"/>
    <dgm:cxn modelId="{A65D0191-B5AB-4390-BB59-099CFBA71195}" type="presOf" srcId="{9FF0DD56-8122-43D4-BC42-53819E0218EA}" destId="{DB8558AD-AD8F-4076-9AC7-F434034FC060}" srcOrd="0" destOrd="0" presId="urn:microsoft.com/office/officeart/2005/8/layout/list1"/>
    <dgm:cxn modelId="{34734097-295F-D24A-85F9-D6045D19A6C1}" srcId="{4D882B5B-66D2-461E-B9CC-F72ED05D4DF1}" destId="{94B9EAA1-A51F-514C-BB8E-F6E9D0A16511}" srcOrd="1" destOrd="0" parTransId="{77307A87-E26D-084B-9A16-139894685149}" sibTransId="{1154E7D3-2A45-3F4C-BD10-93223E930DD5}"/>
    <dgm:cxn modelId="{388A4E99-75AA-2246-97FC-E213F816B0BB}" type="presOf" srcId="{94B9EAA1-A51F-514C-BB8E-F6E9D0A16511}" destId="{DB8558AD-AD8F-4076-9AC7-F434034FC060}" srcOrd="0" destOrd="1" presId="urn:microsoft.com/office/officeart/2005/8/layout/list1"/>
    <dgm:cxn modelId="{26E67599-D2CF-B949-96B9-8B2A8FB76FE9}" srcId="{4D882B5B-66D2-461E-B9CC-F72ED05D4DF1}" destId="{3D8F8696-CB62-9D40-BBD9-93D8596EAC28}" srcOrd="5" destOrd="0" parTransId="{9CF1B381-E570-2F4C-82C4-5942B3CD0D7B}" sibTransId="{84DC1519-5BB7-AA49-80E4-B1F861CFB278}"/>
    <dgm:cxn modelId="{43486BAA-7630-9F4B-AAF5-62E1D889DE57}" srcId="{4D882B5B-66D2-461E-B9CC-F72ED05D4DF1}" destId="{58F65CDF-F3C0-5A45-85EE-F535CDB1CF03}" srcOrd="4" destOrd="0" parTransId="{6E03C8EF-D1CF-574D-B529-4BAE21FABA76}" sibTransId="{D9D27925-1077-1646-81EA-3C7805B294AE}"/>
    <dgm:cxn modelId="{0DAFEDB0-A458-4A76-91FD-74B5F010BAC6}" type="presOf" srcId="{4D882B5B-66D2-461E-B9CC-F72ED05D4DF1}" destId="{E0ED4ECB-7D40-42C1-820C-6828A5C374E9}" srcOrd="0" destOrd="0" presId="urn:microsoft.com/office/officeart/2005/8/layout/list1"/>
    <dgm:cxn modelId="{BF29F0C5-71B8-4FD5-929F-2B72E07701DC}" type="presOf" srcId="{4D882B5B-66D2-461E-B9CC-F72ED05D4DF1}" destId="{F58CAF58-1B68-457C-9231-F2EB135A0EA2}" srcOrd="1" destOrd="0" presId="urn:microsoft.com/office/officeart/2005/8/layout/list1"/>
    <dgm:cxn modelId="{C33C3FCE-A1DB-480B-8D7E-09516E9367DB}" type="presOf" srcId="{F78CCA72-2EEB-42F6-977B-60070969569D}" destId="{CAD5CABF-2B92-4E39-9D0F-571BEE87CDB8}" srcOrd="0" destOrd="0" presId="urn:microsoft.com/office/officeart/2005/8/layout/list1"/>
    <dgm:cxn modelId="{3EAF12DF-E9B9-B245-BBBD-27DFBFA2ED54}" type="presOf" srcId="{3D8F8696-CB62-9D40-BBD9-93D8596EAC28}" destId="{DB8558AD-AD8F-4076-9AC7-F434034FC060}" srcOrd="0" destOrd="5" presId="urn:microsoft.com/office/officeart/2005/8/layout/list1"/>
    <dgm:cxn modelId="{908894E7-BE9A-470E-BA82-A4A436511FD7}" srcId="{CC701882-DFD2-4776-ACE9-9C4DA3DEC697}" destId="{4D882B5B-66D2-461E-B9CC-F72ED05D4DF1}" srcOrd="0" destOrd="0" parTransId="{B90B5CD3-197A-4DC8-9270-07CB423D20AD}" sibTransId="{F53B95BC-2A7A-444C-AF80-1BA0419C6E3E}"/>
    <dgm:cxn modelId="{F4566FEB-B098-2D46-B5F5-C854D9C70039}" type="presOf" srcId="{58F65CDF-F3C0-5A45-85EE-F535CDB1CF03}" destId="{DB8558AD-AD8F-4076-9AC7-F434034FC060}" srcOrd="0" destOrd="4" presId="urn:microsoft.com/office/officeart/2005/8/layout/list1"/>
    <dgm:cxn modelId="{22C00DF7-0D32-417F-825B-9EE43E398BAC}" type="presOf" srcId="{CC701882-DFD2-4776-ACE9-9C4DA3DEC697}" destId="{67FB77E6-9398-442F-BEEF-0CED56D6AB97}" srcOrd="0" destOrd="0" presId="urn:microsoft.com/office/officeart/2005/8/layout/list1"/>
    <dgm:cxn modelId="{F44466FE-E1C3-42C4-8111-A3149DCF6B68}" srcId="{CC701882-DFD2-4776-ACE9-9C4DA3DEC697}" destId="{0D3A08AF-2192-4EB2-9272-0436B517A4B6}" srcOrd="1" destOrd="0" parTransId="{CACB5286-B22B-4BB5-B180-B080AA108A50}" sibTransId="{81954B46-D308-4177-8193-5D83B058A6E4}"/>
    <dgm:cxn modelId="{85EDF6D3-C421-4DA4-9C17-12DE6BA80EF1}" type="presParOf" srcId="{67FB77E6-9398-442F-BEEF-0CED56D6AB97}" destId="{861F18AA-994B-453C-9C36-DF7784730C65}" srcOrd="0" destOrd="0" presId="urn:microsoft.com/office/officeart/2005/8/layout/list1"/>
    <dgm:cxn modelId="{45A0486B-6C20-4472-9FA8-745704FF27C2}" type="presParOf" srcId="{861F18AA-994B-453C-9C36-DF7784730C65}" destId="{E0ED4ECB-7D40-42C1-820C-6828A5C374E9}" srcOrd="0" destOrd="0" presId="urn:microsoft.com/office/officeart/2005/8/layout/list1"/>
    <dgm:cxn modelId="{7FC03A43-2AA7-42B5-BB65-616FEA4AA9F0}" type="presParOf" srcId="{861F18AA-994B-453C-9C36-DF7784730C65}" destId="{F58CAF58-1B68-457C-9231-F2EB135A0EA2}" srcOrd="1" destOrd="0" presId="urn:microsoft.com/office/officeart/2005/8/layout/list1"/>
    <dgm:cxn modelId="{49D22BC0-98F5-4AB7-96F3-BDF0BA0E5080}" type="presParOf" srcId="{67FB77E6-9398-442F-BEEF-0CED56D6AB97}" destId="{962DD472-0C68-4679-92CF-14AB6B3BD8CE}" srcOrd="1" destOrd="0" presId="urn:microsoft.com/office/officeart/2005/8/layout/list1"/>
    <dgm:cxn modelId="{4A1A5B84-C9BA-4CC4-B77F-AA2AD4C1A674}" type="presParOf" srcId="{67FB77E6-9398-442F-BEEF-0CED56D6AB97}" destId="{DB8558AD-AD8F-4076-9AC7-F434034FC060}" srcOrd="2" destOrd="0" presId="urn:microsoft.com/office/officeart/2005/8/layout/list1"/>
    <dgm:cxn modelId="{9AEBE306-E0A0-481F-A5CF-8F133E8F993E}" type="presParOf" srcId="{67FB77E6-9398-442F-BEEF-0CED56D6AB97}" destId="{0A26983D-8126-4386-8D8C-A827E28D0381}" srcOrd="3" destOrd="0" presId="urn:microsoft.com/office/officeart/2005/8/layout/list1"/>
    <dgm:cxn modelId="{AF393B1D-B553-4899-91D6-9E93F0FEAFA6}" type="presParOf" srcId="{67FB77E6-9398-442F-BEEF-0CED56D6AB97}" destId="{CDFC53C9-5227-44C9-AF4D-BF03C6C946D9}" srcOrd="4" destOrd="0" presId="urn:microsoft.com/office/officeart/2005/8/layout/list1"/>
    <dgm:cxn modelId="{065628FF-5634-4779-9FE6-0C9496A1CC99}" type="presParOf" srcId="{CDFC53C9-5227-44C9-AF4D-BF03C6C946D9}" destId="{43EED515-E9F7-454A-8117-8C699B245A61}" srcOrd="0" destOrd="0" presId="urn:microsoft.com/office/officeart/2005/8/layout/list1"/>
    <dgm:cxn modelId="{174D07DB-F38D-4E84-B051-136EEB6F9188}" type="presParOf" srcId="{CDFC53C9-5227-44C9-AF4D-BF03C6C946D9}" destId="{9F6BA783-6842-46BB-8028-84623B19E200}" srcOrd="1" destOrd="0" presId="urn:microsoft.com/office/officeart/2005/8/layout/list1"/>
    <dgm:cxn modelId="{D858954B-7353-4CA3-83F7-0DF835B07663}" type="presParOf" srcId="{67FB77E6-9398-442F-BEEF-0CED56D6AB97}" destId="{9703AD67-0010-4CDB-9E21-ED88D024D6FA}" srcOrd="5" destOrd="0" presId="urn:microsoft.com/office/officeart/2005/8/layout/list1"/>
    <dgm:cxn modelId="{04F2DF8E-689D-4263-B8E4-85B2B020D1E4}" type="presParOf" srcId="{67FB77E6-9398-442F-BEEF-0CED56D6AB97}" destId="{CAD5CABF-2B92-4E39-9D0F-571BEE87CDB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76A8CB-2DCB-4E81-A4A5-792912B9C452}" type="doc">
      <dgm:prSet loTypeId="urn:microsoft.com/office/officeart/2005/8/layout/process4" loCatId="process" qsTypeId="urn:microsoft.com/office/officeart/2005/8/quickstyle/simple4" qsCatId="simple" csTypeId="urn:microsoft.com/office/officeart/2005/8/colors/colorful5" csCatId="colorful"/>
      <dgm:spPr/>
      <dgm:t>
        <a:bodyPr/>
        <a:lstStyle/>
        <a:p>
          <a:endParaRPr lang="en-US"/>
        </a:p>
      </dgm:t>
    </dgm:pt>
    <dgm:pt modelId="{FAC960AE-1684-432D-9898-A26AC8C1163C}">
      <dgm:prSet/>
      <dgm:spPr/>
      <dgm:t>
        <a:bodyPr/>
        <a:lstStyle/>
        <a:p>
          <a:r>
            <a:rPr lang="en-US"/>
            <a:t>Survey from the DEI Leadership Council</a:t>
          </a:r>
        </a:p>
      </dgm:t>
    </dgm:pt>
    <dgm:pt modelId="{D724D8F2-50BD-4D6D-BC53-1294C6E9EB10}" type="parTrans" cxnId="{0872C3BB-02E9-4269-B4EF-3346B60D33BF}">
      <dgm:prSet/>
      <dgm:spPr/>
      <dgm:t>
        <a:bodyPr/>
        <a:lstStyle/>
        <a:p>
          <a:endParaRPr lang="en-US"/>
        </a:p>
      </dgm:t>
    </dgm:pt>
    <dgm:pt modelId="{26E37ADC-B29C-429D-80F1-EE7DF0020E55}" type="sibTrans" cxnId="{0872C3BB-02E9-4269-B4EF-3346B60D33BF}">
      <dgm:prSet/>
      <dgm:spPr/>
      <dgm:t>
        <a:bodyPr/>
        <a:lstStyle/>
        <a:p>
          <a:endParaRPr lang="en-US"/>
        </a:p>
      </dgm:t>
    </dgm:pt>
    <dgm:pt modelId="{5E6316C7-3118-429F-B971-319F9CC6ECE2}">
      <dgm:prSet/>
      <dgm:spPr/>
      <dgm:t>
        <a:bodyPr/>
        <a:lstStyle/>
        <a:p>
          <a:r>
            <a:rPr lang="en-US"/>
            <a:t>Objective: to document committee processes and define:</a:t>
          </a:r>
        </a:p>
      </dgm:t>
    </dgm:pt>
    <dgm:pt modelId="{EE0C915D-BA05-4FF8-B6F2-D65C2B5F9C3E}" type="parTrans" cxnId="{C7176CF0-994D-4F49-92AF-450C2111A144}">
      <dgm:prSet/>
      <dgm:spPr/>
      <dgm:t>
        <a:bodyPr/>
        <a:lstStyle/>
        <a:p>
          <a:endParaRPr lang="en-US"/>
        </a:p>
      </dgm:t>
    </dgm:pt>
    <dgm:pt modelId="{11C5E40C-73AC-415D-8319-3EB1A6A120FD}" type="sibTrans" cxnId="{C7176CF0-994D-4F49-92AF-450C2111A144}">
      <dgm:prSet/>
      <dgm:spPr/>
      <dgm:t>
        <a:bodyPr/>
        <a:lstStyle/>
        <a:p>
          <a:endParaRPr lang="en-US"/>
        </a:p>
      </dgm:t>
    </dgm:pt>
    <dgm:pt modelId="{5730B941-3AE7-46DE-AFE9-ED92378EEF8A}">
      <dgm:prSet/>
      <dgm:spPr/>
      <dgm:t>
        <a:bodyPr/>
        <a:lstStyle/>
        <a:p>
          <a:r>
            <a:rPr lang="en-US"/>
            <a:t>Consistency versus variability</a:t>
          </a:r>
        </a:p>
      </dgm:t>
    </dgm:pt>
    <dgm:pt modelId="{A07BF198-2A46-4317-99C6-28A9927FFD30}" type="parTrans" cxnId="{0229F6E6-C520-45F9-8E44-14DB20BEECAB}">
      <dgm:prSet/>
      <dgm:spPr/>
      <dgm:t>
        <a:bodyPr/>
        <a:lstStyle/>
        <a:p>
          <a:endParaRPr lang="en-US"/>
        </a:p>
      </dgm:t>
    </dgm:pt>
    <dgm:pt modelId="{554E3BA5-ADD3-4D78-861F-22DBD96A450F}" type="sibTrans" cxnId="{0229F6E6-C520-45F9-8E44-14DB20BEECAB}">
      <dgm:prSet/>
      <dgm:spPr/>
      <dgm:t>
        <a:bodyPr/>
        <a:lstStyle/>
        <a:p>
          <a:endParaRPr lang="en-US"/>
        </a:p>
      </dgm:t>
    </dgm:pt>
    <dgm:pt modelId="{CE1C2F44-BBBA-488B-A12E-6B937ABEBA7E}">
      <dgm:prSet/>
      <dgm:spPr/>
      <dgm:t>
        <a:bodyPr/>
        <a:lstStyle/>
        <a:p>
          <a:r>
            <a:rPr lang="en-US"/>
            <a:t>Impact on inclusivity</a:t>
          </a:r>
        </a:p>
      </dgm:t>
    </dgm:pt>
    <dgm:pt modelId="{0DE0DE5B-095F-4496-AE84-0B91804BBB4D}" type="parTrans" cxnId="{874B9DEC-1AB5-49FA-A093-B47FA4D80340}">
      <dgm:prSet/>
      <dgm:spPr/>
      <dgm:t>
        <a:bodyPr/>
        <a:lstStyle/>
        <a:p>
          <a:endParaRPr lang="en-US"/>
        </a:p>
      </dgm:t>
    </dgm:pt>
    <dgm:pt modelId="{3A4B0CA6-6222-4E5E-9AC2-E26889A5E3EA}" type="sibTrans" cxnId="{874B9DEC-1AB5-49FA-A093-B47FA4D80340}">
      <dgm:prSet/>
      <dgm:spPr/>
      <dgm:t>
        <a:bodyPr/>
        <a:lstStyle/>
        <a:p>
          <a:endParaRPr lang="en-US"/>
        </a:p>
      </dgm:t>
    </dgm:pt>
    <dgm:pt modelId="{1D7A77A3-3179-4D9E-A924-1C743F1D4F2D}">
      <dgm:prSet/>
      <dgm:spPr/>
      <dgm:t>
        <a:bodyPr/>
        <a:lstStyle/>
        <a:p>
          <a:r>
            <a:rPr lang="en-US"/>
            <a:t>Impact on diversity</a:t>
          </a:r>
        </a:p>
      </dgm:t>
    </dgm:pt>
    <dgm:pt modelId="{D977A334-C4F8-4045-BDEC-F07B3BB477CB}" type="parTrans" cxnId="{6AA3C426-2B20-4E88-B6F9-52A98F025275}">
      <dgm:prSet/>
      <dgm:spPr/>
      <dgm:t>
        <a:bodyPr/>
        <a:lstStyle/>
        <a:p>
          <a:endParaRPr lang="en-US"/>
        </a:p>
      </dgm:t>
    </dgm:pt>
    <dgm:pt modelId="{9A765092-0E5C-4D0F-AC30-BC0DB0393862}" type="sibTrans" cxnId="{6AA3C426-2B20-4E88-B6F9-52A98F025275}">
      <dgm:prSet/>
      <dgm:spPr/>
      <dgm:t>
        <a:bodyPr/>
        <a:lstStyle/>
        <a:p>
          <a:endParaRPr lang="en-US"/>
        </a:p>
      </dgm:t>
    </dgm:pt>
    <dgm:pt modelId="{2D3E67C0-3AE2-4D08-B84F-D188C532695B}" type="pres">
      <dgm:prSet presAssocID="{6076A8CB-2DCB-4E81-A4A5-792912B9C452}" presName="Name0" presStyleCnt="0">
        <dgm:presLayoutVars>
          <dgm:dir/>
          <dgm:animLvl val="lvl"/>
          <dgm:resizeHandles val="exact"/>
        </dgm:presLayoutVars>
      </dgm:prSet>
      <dgm:spPr/>
    </dgm:pt>
    <dgm:pt modelId="{426A37AD-63B3-4588-959B-CA7E31DF8B31}" type="pres">
      <dgm:prSet presAssocID="{5E6316C7-3118-429F-B971-319F9CC6ECE2}" presName="boxAndChildren" presStyleCnt="0"/>
      <dgm:spPr/>
    </dgm:pt>
    <dgm:pt modelId="{A105D23B-9571-4406-84A9-DCC21E633249}" type="pres">
      <dgm:prSet presAssocID="{5E6316C7-3118-429F-B971-319F9CC6ECE2}" presName="parentTextBox" presStyleLbl="node1" presStyleIdx="0" presStyleCnt="2"/>
      <dgm:spPr/>
    </dgm:pt>
    <dgm:pt modelId="{2E26F97A-5722-4112-8B4B-2D47500C7FE6}" type="pres">
      <dgm:prSet presAssocID="{5E6316C7-3118-429F-B971-319F9CC6ECE2}" presName="entireBox" presStyleLbl="node1" presStyleIdx="0" presStyleCnt="2"/>
      <dgm:spPr/>
    </dgm:pt>
    <dgm:pt modelId="{C693E5F1-636D-401C-A667-3DE35C4B2AE6}" type="pres">
      <dgm:prSet presAssocID="{5E6316C7-3118-429F-B971-319F9CC6ECE2}" presName="descendantBox" presStyleCnt="0"/>
      <dgm:spPr/>
    </dgm:pt>
    <dgm:pt modelId="{DAA39C6E-F059-40AA-AC72-4A16D967C8E4}" type="pres">
      <dgm:prSet presAssocID="{5730B941-3AE7-46DE-AFE9-ED92378EEF8A}" presName="childTextBox" presStyleLbl="fgAccFollowNode1" presStyleIdx="0" presStyleCnt="3">
        <dgm:presLayoutVars>
          <dgm:bulletEnabled val="1"/>
        </dgm:presLayoutVars>
      </dgm:prSet>
      <dgm:spPr/>
    </dgm:pt>
    <dgm:pt modelId="{EC538E0D-0F8F-4182-9A88-28871CB24FD8}" type="pres">
      <dgm:prSet presAssocID="{CE1C2F44-BBBA-488B-A12E-6B937ABEBA7E}" presName="childTextBox" presStyleLbl="fgAccFollowNode1" presStyleIdx="1" presStyleCnt="3">
        <dgm:presLayoutVars>
          <dgm:bulletEnabled val="1"/>
        </dgm:presLayoutVars>
      </dgm:prSet>
      <dgm:spPr/>
    </dgm:pt>
    <dgm:pt modelId="{192A93AB-991B-44E0-922F-B60743B6FE4A}" type="pres">
      <dgm:prSet presAssocID="{1D7A77A3-3179-4D9E-A924-1C743F1D4F2D}" presName="childTextBox" presStyleLbl="fgAccFollowNode1" presStyleIdx="2" presStyleCnt="3">
        <dgm:presLayoutVars>
          <dgm:bulletEnabled val="1"/>
        </dgm:presLayoutVars>
      </dgm:prSet>
      <dgm:spPr/>
    </dgm:pt>
    <dgm:pt modelId="{1D34F71E-D763-4889-BEA4-4F85DCD1CCDF}" type="pres">
      <dgm:prSet presAssocID="{26E37ADC-B29C-429D-80F1-EE7DF0020E55}" presName="sp" presStyleCnt="0"/>
      <dgm:spPr/>
    </dgm:pt>
    <dgm:pt modelId="{EE2BCFF6-D40A-4210-9BFF-9FC466E14F29}" type="pres">
      <dgm:prSet presAssocID="{FAC960AE-1684-432D-9898-A26AC8C1163C}" presName="arrowAndChildren" presStyleCnt="0"/>
      <dgm:spPr/>
    </dgm:pt>
    <dgm:pt modelId="{B8B72E46-8333-48BA-B98F-067E788AE035}" type="pres">
      <dgm:prSet presAssocID="{FAC960AE-1684-432D-9898-A26AC8C1163C}" presName="parentTextArrow" presStyleLbl="node1" presStyleIdx="1" presStyleCnt="2"/>
      <dgm:spPr/>
    </dgm:pt>
  </dgm:ptLst>
  <dgm:cxnLst>
    <dgm:cxn modelId="{5E784107-57E5-4985-B2AA-4B622474F88C}" type="presOf" srcId="{6076A8CB-2DCB-4E81-A4A5-792912B9C452}" destId="{2D3E67C0-3AE2-4D08-B84F-D188C532695B}" srcOrd="0" destOrd="0" presId="urn:microsoft.com/office/officeart/2005/8/layout/process4"/>
    <dgm:cxn modelId="{A98D810B-23E9-4568-BFAD-10370DBEDD7C}" type="presOf" srcId="{CE1C2F44-BBBA-488B-A12E-6B937ABEBA7E}" destId="{EC538E0D-0F8F-4182-9A88-28871CB24FD8}" srcOrd="0" destOrd="0" presId="urn:microsoft.com/office/officeart/2005/8/layout/process4"/>
    <dgm:cxn modelId="{6AA3C426-2B20-4E88-B6F9-52A98F025275}" srcId="{5E6316C7-3118-429F-B971-319F9CC6ECE2}" destId="{1D7A77A3-3179-4D9E-A924-1C743F1D4F2D}" srcOrd="2" destOrd="0" parTransId="{D977A334-C4F8-4045-BDEC-F07B3BB477CB}" sibTransId="{9A765092-0E5C-4D0F-AC30-BC0DB0393862}"/>
    <dgm:cxn modelId="{18F94C3D-6442-4323-8BE1-0659545A40DB}" type="presOf" srcId="{5730B941-3AE7-46DE-AFE9-ED92378EEF8A}" destId="{DAA39C6E-F059-40AA-AC72-4A16D967C8E4}" srcOrd="0" destOrd="0" presId="urn:microsoft.com/office/officeart/2005/8/layout/process4"/>
    <dgm:cxn modelId="{7B677866-9210-4021-B8ED-EA3597FA4910}" type="presOf" srcId="{1D7A77A3-3179-4D9E-A924-1C743F1D4F2D}" destId="{192A93AB-991B-44E0-922F-B60743B6FE4A}" srcOrd="0" destOrd="0" presId="urn:microsoft.com/office/officeart/2005/8/layout/process4"/>
    <dgm:cxn modelId="{8F3B5676-8C4E-4963-B618-1475291E734B}" type="presOf" srcId="{5E6316C7-3118-429F-B971-319F9CC6ECE2}" destId="{2E26F97A-5722-4112-8B4B-2D47500C7FE6}" srcOrd="1" destOrd="0" presId="urn:microsoft.com/office/officeart/2005/8/layout/process4"/>
    <dgm:cxn modelId="{0872C3BB-02E9-4269-B4EF-3346B60D33BF}" srcId="{6076A8CB-2DCB-4E81-A4A5-792912B9C452}" destId="{FAC960AE-1684-432D-9898-A26AC8C1163C}" srcOrd="0" destOrd="0" parTransId="{D724D8F2-50BD-4D6D-BC53-1294C6E9EB10}" sibTransId="{26E37ADC-B29C-429D-80F1-EE7DF0020E55}"/>
    <dgm:cxn modelId="{A42400CF-D4AE-4BFE-8143-12A15C0D3D76}" type="presOf" srcId="{FAC960AE-1684-432D-9898-A26AC8C1163C}" destId="{B8B72E46-8333-48BA-B98F-067E788AE035}" srcOrd="0" destOrd="0" presId="urn:microsoft.com/office/officeart/2005/8/layout/process4"/>
    <dgm:cxn modelId="{0229F6E6-C520-45F9-8E44-14DB20BEECAB}" srcId="{5E6316C7-3118-429F-B971-319F9CC6ECE2}" destId="{5730B941-3AE7-46DE-AFE9-ED92378EEF8A}" srcOrd="0" destOrd="0" parTransId="{A07BF198-2A46-4317-99C6-28A9927FFD30}" sibTransId="{554E3BA5-ADD3-4D78-861F-22DBD96A450F}"/>
    <dgm:cxn modelId="{874B9DEC-1AB5-49FA-A093-B47FA4D80340}" srcId="{5E6316C7-3118-429F-B971-319F9CC6ECE2}" destId="{CE1C2F44-BBBA-488B-A12E-6B937ABEBA7E}" srcOrd="1" destOrd="0" parTransId="{0DE0DE5B-095F-4496-AE84-0B91804BBB4D}" sibTransId="{3A4B0CA6-6222-4E5E-9AC2-E26889A5E3EA}"/>
    <dgm:cxn modelId="{C7176CF0-994D-4F49-92AF-450C2111A144}" srcId="{6076A8CB-2DCB-4E81-A4A5-792912B9C452}" destId="{5E6316C7-3118-429F-B971-319F9CC6ECE2}" srcOrd="1" destOrd="0" parTransId="{EE0C915D-BA05-4FF8-B6F2-D65C2B5F9C3E}" sibTransId="{11C5E40C-73AC-415D-8319-3EB1A6A120FD}"/>
    <dgm:cxn modelId="{1D07C0F9-582A-4A09-9CE5-95B8261CB88C}" type="presOf" srcId="{5E6316C7-3118-429F-B971-319F9CC6ECE2}" destId="{A105D23B-9571-4406-84A9-DCC21E633249}" srcOrd="0" destOrd="0" presId="urn:microsoft.com/office/officeart/2005/8/layout/process4"/>
    <dgm:cxn modelId="{C3F3525C-52A1-4538-A6A1-9201D8F0AD50}" type="presParOf" srcId="{2D3E67C0-3AE2-4D08-B84F-D188C532695B}" destId="{426A37AD-63B3-4588-959B-CA7E31DF8B31}" srcOrd="0" destOrd="0" presId="urn:microsoft.com/office/officeart/2005/8/layout/process4"/>
    <dgm:cxn modelId="{DA2B0AD0-0ECC-4B99-8F2E-7BEF41A1782B}" type="presParOf" srcId="{426A37AD-63B3-4588-959B-CA7E31DF8B31}" destId="{A105D23B-9571-4406-84A9-DCC21E633249}" srcOrd="0" destOrd="0" presId="urn:microsoft.com/office/officeart/2005/8/layout/process4"/>
    <dgm:cxn modelId="{A01437EF-F223-47CE-82B5-2C074023ED05}" type="presParOf" srcId="{426A37AD-63B3-4588-959B-CA7E31DF8B31}" destId="{2E26F97A-5722-4112-8B4B-2D47500C7FE6}" srcOrd="1" destOrd="0" presId="urn:microsoft.com/office/officeart/2005/8/layout/process4"/>
    <dgm:cxn modelId="{7F6563BC-A70B-48D1-80AA-86F2296F8A20}" type="presParOf" srcId="{426A37AD-63B3-4588-959B-CA7E31DF8B31}" destId="{C693E5F1-636D-401C-A667-3DE35C4B2AE6}" srcOrd="2" destOrd="0" presId="urn:microsoft.com/office/officeart/2005/8/layout/process4"/>
    <dgm:cxn modelId="{BE09C0C5-43A2-45CE-AE4E-198F12D9C681}" type="presParOf" srcId="{C693E5F1-636D-401C-A667-3DE35C4B2AE6}" destId="{DAA39C6E-F059-40AA-AC72-4A16D967C8E4}" srcOrd="0" destOrd="0" presId="urn:microsoft.com/office/officeart/2005/8/layout/process4"/>
    <dgm:cxn modelId="{1E7C78FE-5380-48C2-9B15-58EBB8B22247}" type="presParOf" srcId="{C693E5F1-636D-401C-A667-3DE35C4B2AE6}" destId="{EC538E0D-0F8F-4182-9A88-28871CB24FD8}" srcOrd="1" destOrd="0" presId="urn:microsoft.com/office/officeart/2005/8/layout/process4"/>
    <dgm:cxn modelId="{2BDA08F9-9D29-4E7B-B605-53601918E401}" type="presParOf" srcId="{C693E5F1-636D-401C-A667-3DE35C4B2AE6}" destId="{192A93AB-991B-44E0-922F-B60743B6FE4A}" srcOrd="2" destOrd="0" presId="urn:microsoft.com/office/officeart/2005/8/layout/process4"/>
    <dgm:cxn modelId="{F1BDA8D4-0617-495A-AD7C-05C927207482}" type="presParOf" srcId="{2D3E67C0-3AE2-4D08-B84F-D188C532695B}" destId="{1D34F71E-D763-4889-BEA4-4F85DCD1CCDF}" srcOrd="1" destOrd="0" presId="urn:microsoft.com/office/officeart/2005/8/layout/process4"/>
    <dgm:cxn modelId="{03DFC9F6-1433-4366-8441-6EFD053D60F8}" type="presParOf" srcId="{2D3E67C0-3AE2-4D08-B84F-D188C532695B}" destId="{EE2BCFF6-D40A-4210-9BFF-9FC466E14F29}" srcOrd="2" destOrd="0" presId="urn:microsoft.com/office/officeart/2005/8/layout/process4"/>
    <dgm:cxn modelId="{5604D6E5-29BB-4F39-8BDF-DFA6063CB365}" type="presParOf" srcId="{EE2BCFF6-D40A-4210-9BFF-9FC466E14F29}" destId="{B8B72E46-8333-48BA-B98F-067E788AE03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558AD-AD8F-4076-9AC7-F434034FC060}">
      <dsp:nvSpPr>
        <dsp:cNvPr id="0" name=""/>
        <dsp:cNvSpPr/>
      </dsp:nvSpPr>
      <dsp:spPr>
        <a:xfrm>
          <a:off x="0" y="355193"/>
          <a:ext cx="10515600" cy="249480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Addition of community-center based chair</a:t>
          </a:r>
        </a:p>
        <a:p>
          <a:pPr marL="171450" lvl="1" indent="-171450" algn="l" defTabSz="800100">
            <a:lnSpc>
              <a:spcPct val="90000"/>
            </a:lnSpc>
            <a:spcBef>
              <a:spcPct val="0"/>
            </a:spcBef>
            <a:spcAft>
              <a:spcPct val="15000"/>
            </a:spcAft>
            <a:buChar char="•"/>
          </a:pPr>
          <a:r>
            <a:rPr lang="en-US" sz="1800" kern="1200" dirty="0"/>
            <a:t>Use of study specific eligibility (labs/con meds/</a:t>
          </a:r>
          <a:r>
            <a:rPr lang="en-US" sz="1800" kern="1200" dirty="0" err="1"/>
            <a:t>comorbidities</a:t>
          </a:r>
          <a:r>
            <a:rPr lang="en-US" sz="1800" kern="1200" dirty="0"/>
            <a:t>)</a:t>
          </a:r>
        </a:p>
        <a:p>
          <a:pPr marL="171450" lvl="1" indent="-171450" algn="l" defTabSz="800100">
            <a:lnSpc>
              <a:spcPct val="90000"/>
            </a:lnSpc>
            <a:spcBef>
              <a:spcPct val="0"/>
            </a:spcBef>
            <a:spcAft>
              <a:spcPct val="15000"/>
            </a:spcAft>
            <a:buChar char="•"/>
          </a:pPr>
          <a:r>
            <a:rPr lang="en-US" sz="1800" kern="1200" dirty="0"/>
            <a:t>Bear in mind rural communities in study procedures, including shipping of specimens, timing, assessments</a:t>
          </a:r>
        </a:p>
        <a:p>
          <a:pPr marL="171450" lvl="1" indent="-171450" algn="l" defTabSz="800100">
            <a:lnSpc>
              <a:spcPct val="90000"/>
            </a:lnSpc>
            <a:spcBef>
              <a:spcPct val="0"/>
            </a:spcBef>
            <a:spcAft>
              <a:spcPct val="15000"/>
            </a:spcAft>
            <a:buChar char="•"/>
          </a:pPr>
          <a:r>
            <a:rPr lang="en-US" sz="1800" kern="1200" dirty="0"/>
            <a:t>Training requirements to acknowledge community based providers</a:t>
          </a:r>
        </a:p>
        <a:p>
          <a:pPr marL="171450" lvl="1" indent="-171450" algn="l" defTabSz="800100">
            <a:lnSpc>
              <a:spcPct val="90000"/>
            </a:lnSpc>
            <a:spcBef>
              <a:spcPct val="0"/>
            </a:spcBef>
            <a:spcAft>
              <a:spcPct val="15000"/>
            </a:spcAft>
            <a:buChar char="•"/>
          </a:pPr>
          <a:r>
            <a:rPr lang="en-US" sz="1800" kern="1200" dirty="0"/>
            <a:t>Include formal review from ORP</a:t>
          </a:r>
        </a:p>
        <a:p>
          <a:pPr marL="171450" lvl="1" indent="-171450" algn="l" defTabSz="800100">
            <a:lnSpc>
              <a:spcPct val="90000"/>
            </a:lnSpc>
            <a:spcBef>
              <a:spcPct val="0"/>
            </a:spcBef>
            <a:spcAft>
              <a:spcPct val="15000"/>
            </a:spcAft>
            <a:buChar char="•"/>
          </a:pPr>
          <a:r>
            <a:rPr lang="en-US" sz="1800" kern="1200" dirty="0"/>
            <a:t>Be </a:t>
          </a:r>
          <a:r>
            <a:rPr lang="en-US" sz="1800" kern="1200" dirty="0" err="1"/>
            <a:t>congizant</a:t>
          </a:r>
          <a:r>
            <a:rPr lang="en-US" sz="1800" kern="1200" dirty="0"/>
            <a:t> of gender vs sex in data collection</a:t>
          </a:r>
        </a:p>
      </dsp:txBody>
      <dsp:txXfrm>
        <a:off x="0" y="355193"/>
        <a:ext cx="10515600" cy="2494800"/>
      </dsp:txXfrm>
    </dsp:sp>
    <dsp:sp modelId="{F58CAF58-1B68-457C-9231-F2EB135A0EA2}">
      <dsp:nvSpPr>
        <dsp:cNvPr id="0" name=""/>
        <dsp:cNvSpPr/>
      </dsp:nvSpPr>
      <dsp:spPr>
        <a:xfrm>
          <a:off x="525780" y="89513"/>
          <a:ext cx="7360920" cy="5313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kern="1200" dirty="0"/>
            <a:t>Changes to Protocol Template</a:t>
          </a:r>
        </a:p>
      </dsp:txBody>
      <dsp:txXfrm>
        <a:off x="551719" y="115452"/>
        <a:ext cx="7309042" cy="479482"/>
      </dsp:txXfrm>
    </dsp:sp>
    <dsp:sp modelId="{CAD5CABF-2B92-4E39-9D0F-571BEE87CDB8}">
      <dsp:nvSpPr>
        <dsp:cNvPr id="0" name=""/>
        <dsp:cNvSpPr/>
      </dsp:nvSpPr>
      <dsp:spPr>
        <a:xfrm>
          <a:off x="0" y="3212874"/>
          <a:ext cx="10515600" cy="1048950"/>
        </a:xfrm>
        <a:prstGeom prst="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Universal use of health care provider rather than doctor</a:t>
          </a:r>
        </a:p>
        <a:p>
          <a:pPr marL="171450" lvl="1" indent="-171450" algn="l" defTabSz="800100">
            <a:lnSpc>
              <a:spcPct val="90000"/>
            </a:lnSpc>
            <a:spcBef>
              <a:spcPct val="0"/>
            </a:spcBef>
            <a:spcAft>
              <a:spcPct val="15000"/>
            </a:spcAft>
            <a:buChar char="•"/>
          </a:pPr>
          <a:r>
            <a:rPr lang="en-US" sz="1800" kern="1200" dirty="0"/>
            <a:t>Inclusive language, including pronouns (he/she/they)</a:t>
          </a:r>
        </a:p>
      </dsp:txBody>
      <dsp:txXfrm>
        <a:off x="0" y="3212874"/>
        <a:ext cx="10515600" cy="1048950"/>
      </dsp:txXfrm>
    </dsp:sp>
    <dsp:sp modelId="{9F6BA783-6842-46BB-8028-84623B19E200}">
      <dsp:nvSpPr>
        <dsp:cNvPr id="0" name=""/>
        <dsp:cNvSpPr/>
      </dsp:nvSpPr>
      <dsp:spPr>
        <a:xfrm>
          <a:off x="525780" y="2947194"/>
          <a:ext cx="7360920" cy="5313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kern="1200" dirty="0"/>
            <a:t>Changes to consent</a:t>
          </a:r>
        </a:p>
      </dsp:txBody>
      <dsp:txXfrm>
        <a:off x="551719" y="2973133"/>
        <a:ext cx="7309042"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6F97A-5722-4112-8B4B-2D47500C7FE6}">
      <dsp:nvSpPr>
        <dsp:cNvPr id="0" name=""/>
        <dsp:cNvSpPr/>
      </dsp:nvSpPr>
      <dsp:spPr>
        <a:xfrm>
          <a:off x="0" y="3291729"/>
          <a:ext cx="6666833" cy="215973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Objective: to document committee processes and define:</a:t>
          </a:r>
        </a:p>
      </dsp:txBody>
      <dsp:txXfrm>
        <a:off x="0" y="3291729"/>
        <a:ext cx="6666833" cy="1166254"/>
      </dsp:txXfrm>
    </dsp:sp>
    <dsp:sp modelId="{DAA39C6E-F059-40AA-AC72-4A16D967C8E4}">
      <dsp:nvSpPr>
        <dsp:cNvPr id="0" name=""/>
        <dsp:cNvSpPr/>
      </dsp:nvSpPr>
      <dsp:spPr>
        <a:xfrm>
          <a:off x="3255" y="4414789"/>
          <a:ext cx="2220107" cy="993476"/>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a:t>Consistency versus variability</a:t>
          </a:r>
        </a:p>
      </dsp:txBody>
      <dsp:txXfrm>
        <a:off x="3255" y="4414789"/>
        <a:ext cx="2220107" cy="993476"/>
      </dsp:txXfrm>
    </dsp:sp>
    <dsp:sp modelId="{EC538E0D-0F8F-4182-9A88-28871CB24FD8}">
      <dsp:nvSpPr>
        <dsp:cNvPr id="0" name=""/>
        <dsp:cNvSpPr/>
      </dsp:nvSpPr>
      <dsp:spPr>
        <a:xfrm>
          <a:off x="2223362" y="4414789"/>
          <a:ext cx="2220107" cy="993476"/>
        </a:xfrm>
        <a:prstGeom prst="rect">
          <a:avLst/>
        </a:prstGeom>
        <a:solidFill>
          <a:schemeClr val="accent5">
            <a:tint val="40000"/>
            <a:alpha val="90000"/>
            <a:hueOff val="-3369881"/>
            <a:satOff val="-11416"/>
            <a:lumOff val="-1464"/>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a:t>Impact on inclusivity</a:t>
          </a:r>
        </a:p>
      </dsp:txBody>
      <dsp:txXfrm>
        <a:off x="2223362" y="4414789"/>
        <a:ext cx="2220107" cy="993476"/>
      </dsp:txXfrm>
    </dsp:sp>
    <dsp:sp modelId="{192A93AB-991B-44E0-922F-B60743B6FE4A}">
      <dsp:nvSpPr>
        <dsp:cNvPr id="0" name=""/>
        <dsp:cNvSpPr/>
      </dsp:nvSpPr>
      <dsp:spPr>
        <a:xfrm>
          <a:off x="4443470" y="4414789"/>
          <a:ext cx="2220107" cy="993476"/>
        </a:xfrm>
        <a:prstGeom prst="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a:t>Impact on diversity</a:t>
          </a:r>
        </a:p>
      </dsp:txBody>
      <dsp:txXfrm>
        <a:off x="4443470" y="4414789"/>
        <a:ext cx="2220107" cy="993476"/>
      </dsp:txXfrm>
    </dsp:sp>
    <dsp:sp modelId="{B8B72E46-8333-48BA-B98F-067E788AE035}">
      <dsp:nvSpPr>
        <dsp:cNvPr id="0" name=""/>
        <dsp:cNvSpPr/>
      </dsp:nvSpPr>
      <dsp:spPr>
        <a:xfrm rot="10800000">
          <a:off x="0" y="2459"/>
          <a:ext cx="6666833" cy="3321666"/>
        </a:xfrm>
        <a:prstGeom prst="upArrowCallou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Survey from the DEI Leadership Council</a:t>
          </a:r>
        </a:p>
      </dsp:txBody>
      <dsp:txXfrm rot="10800000">
        <a:off x="0" y="2459"/>
        <a:ext cx="6666833" cy="215831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449487-0994-441F-8F69-1DEA1C4D1ACB}"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95E32-6887-4B86-A206-2A4D6CE7FE03}" type="slidenum">
              <a:rPr lang="en-US" smtClean="0"/>
              <a:t>‹#›</a:t>
            </a:fld>
            <a:endParaRPr lang="en-US"/>
          </a:p>
        </p:txBody>
      </p:sp>
    </p:spTree>
    <p:extLst>
      <p:ext uri="{BB962C8B-B14F-4D97-AF65-F5344CB8AC3E}">
        <p14:creationId xmlns:p14="http://schemas.microsoft.com/office/powerpoint/2010/main" val="40523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choosingtherapy.com/transgender/" TargetMode="External"/><Relationship Id="rId13" Type="http://schemas.openxmlformats.org/officeDocument/2006/relationships/hyperlink" Target="https://www.choosingtherapy.com/polysexual/" TargetMode="External"/><Relationship Id="rId3" Type="http://schemas.openxmlformats.org/officeDocument/2006/relationships/hyperlink" Target="https://www.choosingtherapy.com/allosexual/" TargetMode="External"/><Relationship Id="rId7" Type="http://schemas.openxmlformats.org/officeDocument/2006/relationships/hyperlink" Target="https://www.choosingtherapy.com/bisexual/" TargetMode="External"/><Relationship Id="rId12" Type="http://schemas.openxmlformats.org/officeDocument/2006/relationships/hyperlink" Target="https://www.choosingtherapy.com/what-does-it-mean-to-be-pansexual/"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choosingtherapy.com/bicurious/" TargetMode="External"/><Relationship Id="rId11" Type="http://schemas.openxmlformats.org/officeDocument/2006/relationships/hyperlink" Target="https://www.choosingtherapy.com/graysexual/" TargetMode="External"/><Relationship Id="rId5" Type="http://schemas.openxmlformats.org/officeDocument/2006/relationships/hyperlink" Target="https://www.choosingtherapy.com/asexual/" TargetMode="External"/><Relationship Id="rId15" Type="http://schemas.openxmlformats.org/officeDocument/2006/relationships/hyperlink" Target="https://www.choosingtherapy.com/skoliosexual/" TargetMode="External"/><Relationship Id="rId10" Type="http://schemas.openxmlformats.org/officeDocument/2006/relationships/hyperlink" Target="https://www.choosingtherapy.com/demisexual/" TargetMode="External"/><Relationship Id="rId4" Type="http://schemas.openxmlformats.org/officeDocument/2006/relationships/hyperlink" Target="https://www.choosingtherapy.com/androsexual/" TargetMode="External"/><Relationship Id="rId9" Type="http://schemas.openxmlformats.org/officeDocument/2006/relationships/hyperlink" Target="https://www.choosingtherapy.com/nonbinary/" TargetMode="External"/><Relationship Id="rId14" Type="http://schemas.openxmlformats.org/officeDocument/2006/relationships/hyperlink" Target="https://www.choosingtherapy.com/sapiosexua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E95E32-6887-4B86-A206-2A4D6CE7FE03}" type="slidenum">
              <a:rPr lang="en-US" smtClean="0"/>
              <a:t>1</a:t>
            </a:fld>
            <a:endParaRPr lang="en-US"/>
          </a:p>
        </p:txBody>
      </p:sp>
    </p:spTree>
    <p:extLst>
      <p:ext uri="{BB962C8B-B14F-4D97-AF65-F5344CB8AC3E}">
        <p14:creationId xmlns:p14="http://schemas.microsoft.com/office/powerpoint/2010/main" val="2455163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EE9E5-2E78-4D34-9241-A0624AA85FD5}" type="slidenum">
              <a:rPr lang="en-US" smtClean="0"/>
              <a:t>8</a:t>
            </a:fld>
            <a:endParaRPr lang="en-US"/>
          </a:p>
        </p:txBody>
      </p:sp>
    </p:spTree>
    <p:extLst>
      <p:ext uri="{BB962C8B-B14F-4D97-AF65-F5344CB8AC3E}">
        <p14:creationId xmlns:p14="http://schemas.microsoft.com/office/powerpoint/2010/main" val="397101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EE9E5-2E78-4D34-9241-A0624AA85FD5}" type="slidenum">
              <a:rPr lang="en-US" smtClean="0"/>
              <a:t>9</a:t>
            </a:fld>
            <a:endParaRPr lang="en-US"/>
          </a:p>
        </p:txBody>
      </p:sp>
    </p:spTree>
    <p:extLst>
      <p:ext uri="{BB962C8B-B14F-4D97-AF65-F5344CB8AC3E}">
        <p14:creationId xmlns:p14="http://schemas.microsoft.com/office/powerpoint/2010/main" val="397101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EE9E5-2E78-4D34-9241-A0624AA85FD5}" type="slidenum">
              <a:rPr lang="en-US" smtClean="0"/>
              <a:t>10</a:t>
            </a:fld>
            <a:endParaRPr lang="en-US"/>
          </a:p>
        </p:txBody>
      </p:sp>
    </p:spTree>
    <p:extLst>
      <p:ext uri="{BB962C8B-B14F-4D97-AF65-F5344CB8AC3E}">
        <p14:creationId xmlns:p14="http://schemas.microsoft.com/office/powerpoint/2010/main" val="1065276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2100"/>
              </a:lnSpc>
              <a:spcBef>
                <a:spcPts val="0"/>
              </a:spcBef>
              <a:spcAft>
                <a:spcPts val="1500"/>
              </a:spcAft>
            </a:pP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The following is a non-exhaustive list of different types of sexuality:</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3600"/>
              </a:lnSpc>
            </a:pPr>
            <a:r>
              <a:rPr lang="en-US" sz="18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1. Allosexual</a:t>
            </a:r>
            <a:endParaRPr lang="en-US" sz="1800" b="1"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2100"/>
              </a:lnSpc>
              <a:spcBef>
                <a:spcPts val="0"/>
              </a:spcBef>
              <a:spcAft>
                <a:spcPts val="1500"/>
              </a:spcAft>
            </a:pPr>
            <a:r>
              <a:rPr lang="en-US" sz="1800" u="sng" dirty="0">
                <a:solidFill>
                  <a:srgbClr val="5972F1"/>
                </a:solidFill>
                <a:effectLst/>
                <a:latin typeface="Aptos" panose="020B0004020202020204" pitchFamily="34" charset="0"/>
                <a:ea typeface="Times New Roman" panose="02020603050405020304" pitchFamily="18" charset="0"/>
                <a:cs typeface="Aptos" panose="020B0004020202020204" pitchFamily="34" charset="0"/>
                <a:hlinkClick r:id="rId3"/>
              </a:rPr>
              <a:t>Allosexual</a:t>
            </a: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 refers to those who experience sexual attraction to others. Allosexual individuals can be bisexual, pansexual, queer, gay, lesbian, heterosexual, or so forth. Some note allosexual is the opposite of asexual.</a:t>
            </a:r>
            <a:r>
              <a:rPr lang="en-US" sz="1800" b="1" baseline="30000" dirty="0">
                <a:solidFill>
                  <a:srgbClr val="5972F1"/>
                </a:solidFill>
                <a:effectLst/>
                <a:latin typeface="Aptos" panose="020B0004020202020204" pitchFamily="34" charset="0"/>
                <a:ea typeface="Times New Roman" panose="02020603050405020304" pitchFamily="18" charset="0"/>
                <a:cs typeface="Aptos" panose="020B0004020202020204" pitchFamily="34" charset="0"/>
              </a:rPr>
              <a:t>4</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3600"/>
              </a:lnSpc>
            </a:pPr>
            <a:r>
              <a:rPr lang="en-US" sz="18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2. </a:t>
            </a:r>
            <a:r>
              <a:rPr lang="en-US" sz="1800" b="0" dirty="0" err="1">
                <a:solidFill>
                  <a:srgbClr val="000000"/>
                </a:solidFill>
                <a:effectLst/>
                <a:latin typeface="Aptos" panose="020B0004020202020204" pitchFamily="34" charset="0"/>
                <a:ea typeface="Times New Roman" panose="02020603050405020304" pitchFamily="18" charset="0"/>
                <a:cs typeface="Aptos" panose="020B0004020202020204" pitchFamily="34" charset="0"/>
              </a:rPr>
              <a:t>Allotroposexual</a:t>
            </a:r>
            <a:endParaRPr lang="en-US" sz="1800" b="1"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2100"/>
              </a:lnSpc>
              <a:spcBef>
                <a:spcPts val="0"/>
              </a:spcBef>
              <a:spcAft>
                <a:spcPts val="1500"/>
              </a:spcAft>
            </a:pPr>
            <a:r>
              <a:rPr lang="en-US" sz="1800" dirty="0" err="1">
                <a:solidFill>
                  <a:srgbClr val="2D2D2D"/>
                </a:solidFill>
                <a:effectLst/>
                <a:latin typeface="Aptos" panose="020B0004020202020204" pitchFamily="34" charset="0"/>
                <a:ea typeface="Times New Roman" panose="02020603050405020304" pitchFamily="18" charset="0"/>
                <a:cs typeface="Aptos" panose="020B0004020202020204" pitchFamily="34" charset="0"/>
              </a:rPr>
              <a:t>Allotroposexual</a:t>
            </a: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 is a relatively new term used to replace skoliosexual. It refers to individuals whose primary attraction is to transgender or non-binary individuals. The term </a:t>
            </a:r>
            <a:r>
              <a:rPr lang="en-US" sz="1800" i="1"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does not</a:t>
            </a: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 refer to the fetish, sexualization, and objectification of trans people by cisgender individuals.</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3600"/>
              </a:lnSpc>
            </a:pPr>
            <a:r>
              <a:rPr lang="en-US" sz="18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3. Androsexual</a:t>
            </a:r>
            <a:endParaRPr lang="en-US" sz="1800" b="1"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2100"/>
              </a:lnSpc>
              <a:spcBef>
                <a:spcPts val="0"/>
              </a:spcBef>
              <a:spcAft>
                <a:spcPts val="1500"/>
              </a:spcAft>
            </a:pPr>
            <a:r>
              <a:rPr lang="en-US" sz="1800" u="sng" dirty="0">
                <a:solidFill>
                  <a:srgbClr val="5972F1"/>
                </a:solidFill>
                <a:effectLst/>
                <a:latin typeface="Aptos" panose="020B0004020202020204" pitchFamily="34" charset="0"/>
                <a:ea typeface="Times New Roman" panose="02020603050405020304" pitchFamily="18" charset="0"/>
                <a:cs typeface="Aptos" panose="020B0004020202020204" pitchFamily="34" charset="0"/>
                <a:hlinkClick r:id="rId4"/>
              </a:rPr>
              <a:t>Androsexual</a:t>
            </a: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 individuals are attracted to masculinity regardless of the person’s sex or gender. For some, this could best be described as being attracted to masculine expression, presentation, or characteristics.</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3600"/>
              </a:lnSpc>
            </a:pPr>
            <a:r>
              <a:rPr lang="en-US" sz="18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4. Asexual (Aces)</a:t>
            </a:r>
            <a:endParaRPr lang="en-US" sz="1800" b="1"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2100"/>
              </a:lnSpc>
              <a:spcBef>
                <a:spcPts val="0"/>
              </a:spcBef>
              <a:spcAft>
                <a:spcPts val="1500"/>
              </a:spcAft>
            </a:pP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People who are </a:t>
            </a:r>
            <a:r>
              <a:rPr lang="en-US" sz="1800" u="sng" dirty="0">
                <a:solidFill>
                  <a:srgbClr val="5972F1"/>
                </a:solidFill>
                <a:effectLst/>
                <a:latin typeface="Aptos" panose="020B0004020202020204" pitchFamily="34" charset="0"/>
                <a:ea typeface="Times New Roman" panose="02020603050405020304" pitchFamily="18" charset="0"/>
                <a:cs typeface="Aptos" panose="020B0004020202020204" pitchFamily="34" charset="0"/>
                <a:hlinkClick r:id="rId5"/>
              </a:rPr>
              <a:t>asexual</a:t>
            </a: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 experience little or no sexual attraction to others or have limited to little desire for sexual contact. It’s important to remember not all asexual folks are repulsed or refuse sex. People who identify as asexual don’t always experience no desire for romance and may have many successful relationships regardless of sexual contact.</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3600"/>
              </a:lnSpc>
            </a:pPr>
            <a:r>
              <a:rPr lang="en-US" sz="18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5. Bicurious</a:t>
            </a:r>
            <a:endParaRPr lang="en-US" sz="1800" b="1"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2100"/>
              </a:lnSpc>
              <a:spcBef>
                <a:spcPts val="0"/>
              </a:spcBef>
              <a:spcAft>
                <a:spcPts val="1500"/>
              </a:spcAft>
            </a:pP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Someone who is </a:t>
            </a:r>
            <a:r>
              <a:rPr lang="en-US" sz="1800" u="sng" dirty="0">
                <a:solidFill>
                  <a:srgbClr val="5972F1"/>
                </a:solidFill>
                <a:effectLst/>
                <a:latin typeface="Aptos" panose="020B0004020202020204" pitchFamily="34" charset="0"/>
                <a:ea typeface="Times New Roman" panose="02020603050405020304" pitchFamily="18" charset="0"/>
                <a:cs typeface="Aptos" panose="020B0004020202020204" pitchFamily="34" charset="0"/>
                <a:hlinkClick r:id="rId6"/>
              </a:rPr>
              <a:t>bicurious</a:t>
            </a: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 has historically been heterosexual, but is considering or curious about engaging in sexual activity with an individual who may have a sex or gender different than their partners in the past. The word “curious” should always be used instead of confused to help decrease the shame and stigma often associated with non-heterosexual activity.</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3600"/>
              </a:lnSpc>
            </a:pPr>
            <a:r>
              <a:rPr lang="en-US" sz="18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6. Bisexual</a:t>
            </a:r>
            <a:endParaRPr lang="en-US" sz="1800" b="1"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2100"/>
              </a:lnSpc>
              <a:spcBef>
                <a:spcPts val="0"/>
              </a:spcBef>
              <a:spcAft>
                <a:spcPts val="1500"/>
              </a:spcAft>
            </a:pP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A </a:t>
            </a:r>
            <a:r>
              <a:rPr lang="en-US" sz="1800" u="sng" dirty="0">
                <a:solidFill>
                  <a:srgbClr val="5972F1"/>
                </a:solidFill>
                <a:effectLst/>
                <a:latin typeface="Aptos" panose="020B0004020202020204" pitchFamily="34" charset="0"/>
                <a:ea typeface="Times New Roman" panose="02020603050405020304" pitchFamily="18" charset="0"/>
                <a:cs typeface="Aptos" panose="020B0004020202020204" pitchFamily="34" charset="0"/>
                <a:hlinkClick r:id="rId7"/>
              </a:rPr>
              <a:t>bisexual individual</a:t>
            </a: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 experiences sexual attraction to both sexes and genders. Recent research shows that the bisexual+ or bi+ (an identity label that encompasses all non-monosexual identities) female population in the US is larger than that of lesbians, gay men, and bi+ men combined.</a:t>
            </a:r>
            <a:r>
              <a:rPr lang="en-US" sz="1800" b="1" baseline="30000" dirty="0">
                <a:solidFill>
                  <a:srgbClr val="5972F1"/>
                </a:solidFill>
                <a:effectLst/>
                <a:latin typeface="Aptos" panose="020B0004020202020204" pitchFamily="34" charset="0"/>
                <a:ea typeface="Times New Roman" panose="02020603050405020304" pitchFamily="18" charset="0"/>
                <a:cs typeface="Aptos" panose="020B0004020202020204" pitchFamily="34" charset="0"/>
              </a:rPr>
              <a:t>5</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3600"/>
              </a:lnSpc>
            </a:pPr>
            <a:r>
              <a:rPr lang="en-US" sz="18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7. Ceterosexual</a:t>
            </a:r>
            <a:endParaRPr lang="en-US" sz="1800" b="1"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2100"/>
              </a:lnSpc>
              <a:spcBef>
                <a:spcPts val="0"/>
              </a:spcBef>
              <a:spcAft>
                <a:spcPts val="1500"/>
              </a:spcAft>
            </a:pP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Ceterosexual is another term used to describe an individual who is attracted to </a:t>
            </a:r>
            <a:r>
              <a:rPr lang="en-US" sz="1800" u="sng" dirty="0">
                <a:solidFill>
                  <a:srgbClr val="5972F1"/>
                </a:solidFill>
                <a:effectLst/>
                <a:latin typeface="Aptos" panose="020B0004020202020204" pitchFamily="34" charset="0"/>
                <a:ea typeface="Times New Roman" panose="02020603050405020304" pitchFamily="18" charset="0"/>
                <a:cs typeface="Aptos" panose="020B0004020202020204" pitchFamily="34" charset="0"/>
                <a:hlinkClick r:id="rId8"/>
              </a:rPr>
              <a:t>transgender</a:t>
            </a: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 or </a:t>
            </a:r>
            <a:r>
              <a:rPr lang="en-US" sz="1800" u="sng" dirty="0">
                <a:solidFill>
                  <a:srgbClr val="5972F1"/>
                </a:solidFill>
                <a:effectLst/>
                <a:latin typeface="Aptos" panose="020B0004020202020204" pitchFamily="34" charset="0"/>
                <a:ea typeface="Times New Roman" panose="02020603050405020304" pitchFamily="18" charset="0"/>
                <a:cs typeface="Aptos" panose="020B0004020202020204" pitchFamily="34" charset="0"/>
                <a:hlinkClick r:id="rId9"/>
              </a:rPr>
              <a:t>nonbinary</a:t>
            </a: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 individuals. The term</a:t>
            </a:r>
            <a:r>
              <a:rPr lang="en-US" sz="1800" i="1"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 does not</a:t>
            </a: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 refer to the fetish, sexualization, and objectification of trans people by cisgender individuals.</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3600"/>
              </a:lnSpc>
            </a:pPr>
            <a:r>
              <a:rPr lang="en-US" sz="18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8. Demisexual</a:t>
            </a:r>
            <a:endParaRPr lang="en-US" sz="1800" b="1"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2100"/>
              </a:lnSpc>
              <a:spcBef>
                <a:spcPts val="0"/>
              </a:spcBef>
              <a:spcAft>
                <a:spcPts val="1500"/>
              </a:spcAft>
            </a:pP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A person who is </a:t>
            </a:r>
            <a:r>
              <a:rPr lang="en-US" sz="1800" u="sng" dirty="0">
                <a:solidFill>
                  <a:srgbClr val="5972F1"/>
                </a:solidFill>
                <a:effectLst/>
                <a:latin typeface="Aptos" panose="020B0004020202020204" pitchFamily="34" charset="0"/>
                <a:ea typeface="Times New Roman" panose="02020603050405020304" pitchFamily="18" charset="0"/>
                <a:cs typeface="Aptos" panose="020B0004020202020204" pitchFamily="34" charset="0"/>
                <a:hlinkClick r:id="rId10"/>
              </a:rPr>
              <a:t>demisexual</a:t>
            </a: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 often feels sexual attraction after building an emotional bond or connection with someone. Those who are demisexual note they do not feel immediately attracted to individuals based on looks, smell, and other features.</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3600"/>
              </a:lnSpc>
            </a:pPr>
            <a:r>
              <a:rPr lang="en-US" sz="18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9. Fluid</a:t>
            </a:r>
            <a:endParaRPr lang="en-US" sz="1800" b="1"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2100"/>
              </a:lnSpc>
              <a:spcBef>
                <a:spcPts val="0"/>
              </a:spcBef>
              <a:spcAft>
                <a:spcPts val="1500"/>
              </a:spcAft>
            </a:pP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Fluid individuals’ sexuality changes and is not fixed. Many folks can resonate with their sexuality being stable, but some feel their sexuality is ever-changing. Fluid individuals can also utilize other sexual orientation terms to describe themselves or may feel they do not resonate with any of them.</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3600"/>
              </a:lnSpc>
            </a:pPr>
            <a:r>
              <a:rPr lang="en-US" sz="18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10. Gay</a:t>
            </a:r>
            <a:endParaRPr lang="en-US" sz="1800" b="1"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2100"/>
              </a:lnSpc>
              <a:spcBef>
                <a:spcPts val="0"/>
              </a:spcBef>
              <a:spcAft>
                <a:spcPts val="1500"/>
              </a:spcAft>
            </a:pP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A gay man’s primary sexual attraction is to other men. This includes transgender men who are attracted to other men. Some have also used gay to refer to LGBTQ+ community as a whole.</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3600"/>
              </a:lnSpc>
            </a:pPr>
            <a:r>
              <a:rPr lang="en-US" sz="18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11. </a:t>
            </a:r>
            <a:r>
              <a:rPr lang="en-US" sz="1800" b="0" dirty="0" err="1">
                <a:solidFill>
                  <a:srgbClr val="000000"/>
                </a:solidFill>
                <a:effectLst/>
                <a:latin typeface="Aptos" panose="020B0004020202020204" pitchFamily="34" charset="0"/>
                <a:ea typeface="Times New Roman" panose="02020603050405020304" pitchFamily="18" charset="0"/>
                <a:cs typeface="Aptos" panose="020B0004020202020204" pitchFamily="34" charset="0"/>
              </a:rPr>
              <a:t>Graysexual</a:t>
            </a:r>
            <a:endParaRPr lang="en-US" sz="1800" b="1"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2100"/>
              </a:lnSpc>
              <a:spcBef>
                <a:spcPts val="0"/>
              </a:spcBef>
              <a:spcAft>
                <a:spcPts val="1500"/>
              </a:spcAft>
            </a:pPr>
            <a:r>
              <a:rPr lang="en-US" sz="1800" u="sng" dirty="0" err="1">
                <a:solidFill>
                  <a:srgbClr val="5972F1"/>
                </a:solidFill>
                <a:effectLst/>
                <a:latin typeface="Aptos" panose="020B0004020202020204" pitchFamily="34" charset="0"/>
                <a:ea typeface="Times New Roman" panose="02020603050405020304" pitchFamily="18" charset="0"/>
                <a:cs typeface="Aptos" panose="020B0004020202020204" pitchFamily="34" charset="0"/>
                <a:hlinkClick r:id="rId11"/>
              </a:rPr>
              <a:t>Graysexual</a:t>
            </a: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 individuals don’t identify as asexual, but also feel less sexual attraction than most folks. Therefore, they fall into the gray area of sexuality. It can be helpful to think of asexuality as a spectrum and see </a:t>
            </a:r>
            <a:r>
              <a:rPr lang="en-US" sz="1800" dirty="0" err="1">
                <a:solidFill>
                  <a:srgbClr val="2D2D2D"/>
                </a:solidFill>
                <a:effectLst/>
                <a:latin typeface="Aptos" panose="020B0004020202020204" pitchFamily="34" charset="0"/>
                <a:ea typeface="Times New Roman" panose="02020603050405020304" pitchFamily="18" charset="0"/>
                <a:cs typeface="Aptos" panose="020B0004020202020204" pitchFamily="34" charset="0"/>
              </a:rPr>
              <a:t>graysexual</a:t>
            </a: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 as a part of this spectrum.</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3600"/>
              </a:lnSpc>
            </a:pPr>
            <a:r>
              <a:rPr lang="en-US" sz="18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12. Gynosexual</a:t>
            </a:r>
            <a:endParaRPr lang="en-US" sz="1800" b="1"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2100"/>
              </a:lnSpc>
              <a:spcBef>
                <a:spcPts val="0"/>
              </a:spcBef>
              <a:spcAft>
                <a:spcPts val="1500"/>
              </a:spcAft>
            </a:pP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Gynosexual individuals are attracted to femininity regardless of the person’s sex or gender. For some, this could best be described as being attracted to feminine expression, presentation, or characteristics.</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3600"/>
              </a:lnSpc>
            </a:pPr>
            <a:r>
              <a:rPr lang="en-US" sz="18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13. Heterosexual</a:t>
            </a:r>
            <a:endParaRPr lang="en-US" sz="1800" b="1"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2100"/>
              </a:lnSpc>
              <a:spcBef>
                <a:spcPts val="0"/>
              </a:spcBef>
              <a:spcAft>
                <a:spcPts val="1500"/>
              </a:spcAft>
            </a:pP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Those attracted to individuals of the opposite sex or gender are referred to as heterosexual or “straight.” For example a woman who is attracted to men. Cisgender, transgender, and non-binary folks can all identify as heterosexual.</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3600"/>
              </a:lnSpc>
            </a:pPr>
            <a:r>
              <a:rPr lang="en-US" sz="18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14. Homosexual</a:t>
            </a:r>
            <a:endParaRPr lang="en-US" sz="1800" b="1"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2100"/>
              </a:lnSpc>
              <a:spcBef>
                <a:spcPts val="0"/>
              </a:spcBef>
              <a:spcAft>
                <a:spcPts val="1500"/>
              </a:spcAft>
            </a:pP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Homosexuality refers to those who are attracted to individuals of the same sex or gender. For example, a woman who is attracted to women. Cisgender, transgender, and non-binary folks can all identify as homosexual. However, many now feel this term is a bit outdated and clinical. The term is also now heavily used by many anti-LGBT groups, making it less used by LGBTQ+ folks and allies.</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3600"/>
              </a:lnSpc>
            </a:pPr>
            <a:r>
              <a:rPr lang="en-US" sz="18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15. Lesbian</a:t>
            </a:r>
            <a:endParaRPr lang="en-US" sz="1800" b="1"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2100"/>
              </a:lnSpc>
              <a:spcBef>
                <a:spcPts val="0"/>
              </a:spcBef>
              <a:spcAft>
                <a:spcPts val="1500"/>
              </a:spcAft>
            </a:pP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A lesbian woman’s primary sexual attraction is to other women. This includes transgender women who are attracted to other women whether cisgender, transgender, or non-binary. There is a common misconception lesbian women are also transmen. Remember, sexuality and gender are not the same.</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3600"/>
              </a:lnSpc>
            </a:pPr>
            <a:r>
              <a:rPr lang="en-US" sz="18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16. </a:t>
            </a:r>
            <a:r>
              <a:rPr lang="en-US" sz="1800" b="0" dirty="0" err="1">
                <a:solidFill>
                  <a:srgbClr val="000000"/>
                </a:solidFill>
                <a:effectLst/>
                <a:latin typeface="Aptos" panose="020B0004020202020204" pitchFamily="34" charset="0"/>
                <a:ea typeface="Times New Roman" panose="02020603050405020304" pitchFamily="18" charset="0"/>
                <a:cs typeface="Aptos" panose="020B0004020202020204" pitchFamily="34" charset="0"/>
              </a:rPr>
              <a:t>Libidoist</a:t>
            </a:r>
            <a:r>
              <a:rPr lang="en-US" sz="18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Asexual</a:t>
            </a:r>
            <a:endParaRPr lang="en-US" sz="1800" b="1"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2100"/>
              </a:lnSpc>
              <a:spcBef>
                <a:spcPts val="0"/>
              </a:spcBef>
              <a:spcAft>
                <a:spcPts val="1500"/>
              </a:spcAft>
            </a:pP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These individuals are asexual, but experience sexual feelings and satisfy these through self-stimulation or masturbation. As mentioned above, asexual people are not always completely avoidant of sexual attraction, feelings, or urges. For some, satisfying these needs is more pleasurable without a partner.</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3600"/>
              </a:lnSpc>
            </a:pPr>
            <a:r>
              <a:rPr lang="en-US" sz="18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17. Monosexual</a:t>
            </a:r>
            <a:endParaRPr lang="en-US" sz="1800" b="1"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2100"/>
              </a:lnSpc>
              <a:spcBef>
                <a:spcPts val="0"/>
              </a:spcBef>
              <a:spcAft>
                <a:spcPts val="1500"/>
              </a:spcAft>
            </a:pP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Mono means “one”. Monosexual individuals are sexually attracted to one sex or gender only. These folks could be heterosexual or homosexual. Monosexual people may use this term for many reasons, whether it be homosexual or heterosexual doesn’t feel right for them, or they just want to use a more inclusive term.</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3600"/>
              </a:lnSpc>
            </a:pPr>
            <a:r>
              <a:rPr lang="en-US" sz="18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18. </a:t>
            </a:r>
            <a:r>
              <a:rPr lang="en-US" sz="1800" b="0" dirty="0" err="1">
                <a:solidFill>
                  <a:srgbClr val="000000"/>
                </a:solidFill>
                <a:effectLst/>
                <a:latin typeface="Aptos" panose="020B0004020202020204" pitchFamily="34" charset="0"/>
                <a:ea typeface="Times New Roman" panose="02020603050405020304" pitchFamily="18" charset="0"/>
                <a:cs typeface="Aptos" panose="020B0004020202020204" pitchFamily="34" charset="0"/>
              </a:rPr>
              <a:t>Multisexual</a:t>
            </a:r>
            <a:endParaRPr lang="en-US" sz="1800" b="1"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2100"/>
              </a:lnSpc>
              <a:spcBef>
                <a:spcPts val="0"/>
              </a:spcBef>
              <a:spcAft>
                <a:spcPts val="1500"/>
              </a:spcAft>
            </a:pPr>
            <a:r>
              <a:rPr lang="en-US" sz="1800" dirty="0" err="1">
                <a:solidFill>
                  <a:srgbClr val="2D2D2D"/>
                </a:solidFill>
                <a:effectLst/>
                <a:latin typeface="Aptos" panose="020B0004020202020204" pitchFamily="34" charset="0"/>
                <a:ea typeface="Times New Roman" panose="02020603050405020304" pitchFamily="18" charset="0"/>
                <a:cs typeface="Aptos" panose="020B0004020202020204" pitchFamily="34" charset="0"/>
              </a:rPr>
              <a:t>Multisexual</a:t>
            </a: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 individuals are attracted to multiple sexes or genders. Historically, this term has been used to include those who may have sex characteristics outside of male or female and also to be inclusive of trans folks.</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3600"/>
              </a:lnSpc>
            </a:pPr>
            <a:r>
              <a:rPr lang="en-US" sz="18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19. Omnisexual</a:t>
            </a:r>
            <a:endParaRPr lang="en-US" sz="1800" b="1"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2100"/>
              </a:lnSpc>
              <a:spcBef>
                <a:spcPts val="0"/>
              </a:spcBef>
              <a:spcAft>
                <a:spcPts val="1500"/>
              </a:spcAft>
            </a:pP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Individuals who are attracted to “all” individuals regardless of sex or gender often identify as omnisexual. Most LGBTQ+ folks grow up without language that represents their thoughts, feelings, and emotions, and because of this have to create their own. While terms’ meanings may sound similar to you, they hold importance to the person using them, and this should be respected.</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3600"/>
              </a:lnSpc>
            </a:pPr>
            <a:r>
              <a:rPr lang="en-US" sz="18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20. Pansexual</a:t>
            </a:r>
            <a:endParaRPr lang="en-US" sz="1800" b="1"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2100"/>
              </a:lnSpc>
              <a:spcBef>
                <a:spcPts val="0"/>
              </a:spcBef>
              <a:spcAft>
                <a:spcPts val="1500"/>
              </a:spcAft>
            </a:pP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People who identify as </a:t>
            </a:r>
            <a:r>
              <a:rPr lang="en-US" sz="1800" u="sng" dirty="0">
                <a:solidFill>
                  <a:srgbClr val="5972F1"/>
                </a:solidFill>
                <a:effectLst/>
                <a:latin typeface="Aptos" panose="020B0004020202020204" pitchFamily="34" charset="0"/>
                <a:ea typeface="Times New Roman" panose="02020603050405020304" pitchFamily="18" charset="0"/>
                <a:cs typeface="Aptos" panose="020B0004020202020204" pitchFamily="34" charset="0"/>
                <a:hlinkClick r:id="rId12"/>
              </a:rPr>
              <a:t>pansexual</a:t>
            </a: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 are attracted to individuals regardless of their sex or gender. The original term was first coined by Sigmund Freud as “pan-sexualism.” The term has come a long way and even has its own history of advocacy and activism.</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3600"/>
              </a:lnSpc>
            </a:pPr>
            <a:r>
              <a:rPr lang="en-US" sz="18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21. Polysexual</a:t>
            </a:r>
            <a:endParaRPr lang="en-US" sz="1800" b="1"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2100"/>
              </a:lnSpc>
              <a:spcBef>
                <a:spcPts val="0"/>
              </a:spcBef>
              <a:spcAft>
                <a:spcPts val="1500"/>
              </a:spcAft>
            </a:pP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Poly stems from the Greek prefix for “many,” so </a:t>
            </a:r>
            <a:r>
              <a:rPr lang="en-US" sz="1800" u="sng" dirty="0">
                <a:solidFill>
                  <a:srgbClr val="5972F1"/>
                </a:solidFill>
                <a:effectLst/>
                <a:latin typeface="Aptos" panose="020B0004020202020204" pitchFamily="34" charset="0"/>
                <a:ea typeface="Times New Roman" panose="02020603050405020304" pitchFamily="18" charset="0"/>
                <a:cs typeface="Aptos" panose="020B0004020202020204" pitchFamily="34" charset="0"/>
                <a:hlinkClick r:id="rId13"/>
              </a:rPr>
              <a:t>polysexual</a:t>
            </a: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 individuals are attracted to multiple or many genders or sexes. Some people assume polysexual is the same as polyamory, but they are not used interchangeably. Polysexual folks also do not always engage in polyamorous relationships.</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3600"/>
              </a:lnSpc>
            </a:pPr>
            <a:r>
              <a:rPr lang="en-US" sz="18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22. Queer</a:t>
            </a:r>
            <a:endParaRPr lang="en-US" sz="1800" b="1"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2100"/>
              </a:lnSpc>
              <a:spcBef>
                <a:spcPts val="0"/>
              </a:spcBef>
              <a:spcAft>
                <a:spcPts val="1500"/>
              </a:spcAft>
            </a:pP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Queer is an umbrella term used for those who are not heterosexual or cisgender. Queer was historically used as a slur to refer to LGBTQ+ individuals, but in recent years has been liberated and taken back by the community. It’s important to remember the history of the term and realize there are still some LGBTQ+ individuals who consider this term offensive or degrading. Therefore, it’s important to only use the term if someone has expressed comfort with it.</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3600"/>
              </a:lnSpc>
            </a:pPr>
            <a:r>
              <a:rPr lang="en-US" sz="18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23. Sapiosexual</a:t>
            </a:r>
            <a:endParaRPr lang="en-US" sz="1800" b="1"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2100"/>
              </a:lnSpc>
              <a:spcBef>
                <a:spcPts val="0"/>
              </a:spcBef>
              <a:spcAft>
                <a:spcPts val="1500"/>
              </a:spcAft>
            </a:pPr>
            <a:r>
              <a:rPr lang="en-US" sz="1800" u="sng" dirty="0">
                <a:solidFill>
                  <a:srgbClr val="5972F1"/>
                </a:solidFill>
                <a:effectLst/>
                <a:latin typeface="Aptos" panose="020B0004020202020204" pitchFamily="34" charset="0"/>
                <a:ea typeface="Times New Roman" panose="02020603050405020304" pitchFamily="18" charset="0"/>
                <a:cs typeface="Aptos" panose="020B0004020202020204" pitchFamily="34" charset="0"/>
                <a:hlinkClick r:id="rId14"/>
              </a:rPr>
              <a:t>Sapiosexual</a:t>
            </a: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 individuals experience sexual attraction based on intelligence vs. sex or gender. Both LGBTQ+ folks and heterosexual folks can be sapiosexual. Sapiosexual individuals may also still find physical characteristics or qualities attractive, but it is not the most important.</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3600"/>
              </a:lnSpc>
            </a:pPr>
            <a:r>
              <a:rPr lang="en-US" sz="18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24. Skoliosexual</a:t>
            </a:r>
            <a:endParaRPr lang="en-US" sz="1800" b="1"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2100"/>
              </a:lnSpc>
              <a:spcBef>
                <a:spcPts val="0"/>
              </a:spcBef>
              <a:spcAft>
                <a:spcPts val="1500"/>
              </a:spcAft>
            </a:pPr>
            <a:r>
              <a:rPr lang="en-US" sz="1800" u="sng" dirty="0">
                <a:solidFill>
                  <a:srgbClr val="5972F1"/>
                </a:solidFill>
                <a:effectLst/>
                <a:latin typeface="Aptos" panose="020B0004020202020204" pitchFamily="34" charset="0"/>
                <a:ea typeface="Times New Roman" panose="02020603050405020304" pitchFamily="18" charset="0"/>
                <a:cs typeface="Aptos" panose="020B0004020202020204" pitchFamily="34" charset="0"/>
                <a:hlinkClick r:id="rId15"/>
              </a:rPr>
              <a:t>Skoliosexual</a:t>
            </a: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 individuals are attracted to those who are transgender or non-binary. This term has become controversial in nature and is no longer a preferred term. Instead, the above terms of </a:t>
            </a:r>
            <a:r>
              <a:rPr lang="en-US" sz="1800" dirty="0" err="1">
                <a:solidFill>
                  <a:srgbClr val="2D2D2D"/>
                </a:solidFill>
                <a:effectLst/>
                <a:latin typeface="Aptos" panose="020B0004020202020204" pitchFamily="34" charset="0"/>
                <a:ea typeface="Times New Roman" panose="02020603050405020304" pitchFamily="18" charset="0"/>
                <a:cs typeface="Aptos" panose="020B0004020202020204" pitchFamily="34" charset="0"/>
              </a:rPr>
              <a:t>Allotroposexual</a:t>
            </a: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 and Ceterosexual are used.</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2100"/>
              </a:lnSpc>
              <a:spcBef>
                <a:spcPts val="0"/>
              </a:spcBef>
              <a:spcAft>
                <a:spcPts val="1500"/>
              </a:spcAft>
            </a:pP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The term </a:t>
            </a:r>
            <a:r>
              <a:rPr lang="en-US" sz="1800" i="1"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does not</a:t>
            </a: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 refer to the fetish, sexualization, and objectification of trans people by cisgender individuals. However, it has been used in this way, putting trans folks in danger. The controversy also stems from the meaning of “</a:t>
            </a:r>
            <a:r>
              <a:rPr lang="en-US" sz="1800" dirty="0" err="1">
                <a:solidFill>
                  <a:srgbClr val="2D2D2D"/>
                </a:solidFill>
                <a:effectLst/>
                <a:latin typeface="Aptos" panose="020B0004020202020204" pitchFamily="34" charset="0"/>
                <a:ea typeface="Times New Roman" panose="02020603050405020304" pitchFamily="18" charset="0"/>
                <a:cs typeface="Aptos" panose="020B0004020202020204" pitchFamily="34" charset="0"/>
              </a:rPr>
              <a:t>scolio</a:t>
            </a: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 which means “crooked,” “bent,” or “twisted” and carries negative connotations.</a:t>
            </a:r>
            <a:r>
              <a:rPr lang="en-US" sz="1800" b="1" baseline="30000" dirty="0">
                <a:solidFill>
                  <a:srgbClr val="5972F1"/>
                </a:solidFill>
                <a:effectLst/>
                <a:latin typeface="Aptos" panose="020B0004020202020204" pitchFamily="34" charset="0"/>
                <a:ea typeface="Times New Roman" panose="02020603050405020304" pitchFamily="18" charset="0"/>
                <a:cs typeface="Aptos" panose="020B0004020202020204" pitchFamily="34" charset="0"/>
              </a:rPr>
              <a:t>6</a:t>
            </a:r>
            <a:endParaRPr lang="en-US" sz="1800"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3600"/>
              </a:lnSpc>
            </a:pPr>
            <a:r>
              <a:rPr lang="en-US" sz="1800" b="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25. </a:t>
            </a:r>
            <a:r>
              <a:rPr lang="en-US" sz="1800" b="0" dirty="0" err="1">
                <a:solidFill>
                  <a:srgbClr val="000000"/>
                </a:solidFill>
                <a:effectLst/>
                <a:latin typeface="Aptos" panose="020B0004020202020204" pitchFamily="34" charset="0"/>
                <a:ea typeface="Times New Roman" panose="02020603050405020304" pitchFamily="18" charset="0"/>
                <a:cs typeface="Aptos" panose="020B0004020202020204" pitchFamily="34" charset="0"/>
              </a:rPr>
              <a:t>Spectrasexual</a:t>
            </a:r>
            <a:endParaRPr lang="en-US" sz="1800" b="1" dirty="0">
              <a:effectLst/>
              <a:latin typeface="Aptos" panose="020B0004020202020204" pitchFamily="34" charset="0"/>
              <a:ea typeface="Times New Roman" panose="02020603050405020304" pitchFamily="18" charset="0"/>
              <a:cs typeface="Aptos" panose="020B0004020202020204" pitchFamily="34" charset="0"/>
            </a:endParaRPr>
          </a:p>
          <a:p>
            <a:pPr marL="0" marR="0">
              <a:lnSpc>
                <a:spcPts val="2100"/>
              </a:lnSpc>
              <a:spcBef>
                <a:spcPts val="0"/>
              </a:spcBef>
              <a:spcAft>
                <a:spcPts val="1500"/>
              </a:spcAft>
            </a:pPr>
            <a:r>
              <a:rPr lang="en-US" sz="1800" dirty="0" err="1">
                <a:solidFill>
                  <a:srgbClr val="2D2D2D"/>
                </a:solidFill>
                <a:effectLst/>
                <a:latin typeface="Aptos" panose="020B0004020202020204" pitchFamily="34" charset="0"/>
                <a:ea typeface="Times New Roman" panose="02020603050405020304" pitchFamily="18" charset="0"/>
                <a:cs typeface="Aptos" panose="020B0004020202020204" pitchFamily="34" charset="0"/>
              </a:rPr>
              <a:t>Spectrasexual</a:t>
            </a: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 individuals are attracted to multiple sexes and genders, but not necessarily all or any. At times there can be some debate about the use of </a:t>
            </a:r>
            <a:r>
              <a:rPr lang="en-US" sz="1800" dirty="0" err="1">
                <a:solidFill>
                  <a:srgbClr val="2D2D2D"/>
                </a:solidFill>
                <a:effectLst/>
                <a:latin typeface="Aptos" panose="020B0004020202020204" pitchFamily="34" charset="0"/>
                <a:ea typeface="Times New Roman" panose="02020603050405020304" pitchFamily="18" charset="0"/>
                <a:cs typeface="Aptos" panose="020B0004020202020204" pitchFamily="34" charset="0"/>
              </a:rPr>
              <a:t>spectrasexual</a:t>
            </a:r>
            <a:r>
              <a:rPr lang="en-US" sz="1800" dirty="0">
                <a:solidFill>
                  <a:srgbClr val="2D2D2D"/>
                </a:solidFill>
                <a:effectLst/>
                <a:latin typeface="Aptos" panose="020B0004020202020204" pitchFamily="34" charset="0"/>
                <a:ea typeface="Times New Roman" panose="02020603050405020304" pitchFamily="18" charset="0"/>
                <a:cs typeface="Aptos" panose="020B0004020202020204" pitchFamily="34" charset="0"/>
              </a:rPr>
              <a:t>. Some people find the term problematic, as they feel it provides an avenue for certain folks to be discriminated against. Others feel it gives them the fluidity they desire.</a:t>
            </a:r>
            <a:endParaRPr lang="en-US" dirty="0"/>
          </a:p>
        </p:txBody>
      </p:sp>
      <p:sp>
        <p:nvSpPr>
          <p:cNvPr id="4" name="Slide Number Placeholder 3"/>
          <p:cNvSpPr>
            <a:spLocks noGrp="1"/>
          </p:cNvSpPr>
          <p:nvPr>
            <p:ph type="sldNum" sz="quarter" idx="5"/>
          </p:nvPr>
        </p:nvSpPr>
        <p:spPr/>
        <p:txBody>
          <a:bodyPr/>
          <a:lstStyle/>
          <a:p>
            <a:fld id="{0B2EE9E5-2E78-4D34-9241-A0624AA85FD5}" type="slidenum">
              <a:rPr lang="en-US" smtClean="0"/>
              <a:t>11</a:t>
            </a:fld>
            <a:endParaRPr lang="en-US"/>
          </a:p>
        </p:txBody>
      </p:sp>
    </p:spTree>
    <p:extLst>
      <p:ext uri="{BB962C8B-B14F-4D97-AF65-F5344CB8AC3E}">
        <p14:creationId xmlns:p14="http://schemas.microsoft.com/office/powerpoint/2010/main" val="312489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validated</a:t>
            </a:r>
          </a:p>
          <a:p>
            <a:r>
              <a:rPr lang="en-US" dirty="0"/>
              <a:t>Radio button or check boxes</a:t>
            </a:r>
          </a:p>
        </p:txBody>
      </p:sp>
      <p:sp>
        <p:nvSpPr>
          <p:cNvPr id="4" name="Slide Number Placeholder 3"/>
          <p:cNvSpPr>
            <a:spLocks noGrp="1"/>
          </p:cNvSpPr>
          <p:nvPr>
            <p:ph type="sldNum" sz="quarter" idx="5"/>
          </p:nvPr>
        </p:nvSpPr>
        <p:spPr/>
        <p:txBody>
          <a:bodyPr/>
          <a:lstStyle/>
          <a:p>
            <a:fld id="{0B2EE9E5-2E78-4D34-9241-A0624AA85FD5}" type="slidenum">
              <a:rPr lang="en-US" smtClean="0"/>
              <a:t>12</a:t>
            </a:fld>
            <a:endParaRPr lang="en-US"/>
          </a:p>
        </p:txBody>
      </p:sp>
    </p:spTree>
    <p:extLst>
      <p:ext uri="{BB962C8B-B14F-4D97-AF65-F5344CB8AC3E}">
        <p14:creationId xmlns:p14="http://schemas.microsoft.com/office/powerpoint/2010/main" val="3247612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FCEE9-9B38-4BD6-BD49-C6285DBDAE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78981A-C908-442C-ABB1-5DF2FAE07C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63E494-DB5E-4AAE-9D91-426AD42E3DE9}"/>
              </a:ext>
            </a:extLst>
          </p:cNvPr>
          <p:cNvSpPr>
            <a:spLocks noGrp="1"/>
          </p:cNvSpPr>
          <p:nvPr>
            <p:ph type="dt" sz="half" idx="10"/>
          </p:nvPr>
        </p:nvSpPr>
        <p:spPr/>
        <p:txBody>
          <a:bodyPr/>
          <a:lstStyle/>
          <a:p>
            <a:fld id="{A8634A79-BBD7-45BD-8761-BE0FBE35A2E8}" type="datetimeFigureOut">
              <a:rPr lang="en-US" smtClean="0"/>
              <a:t>10/16/2024</a:t>
            </a:fld>
            <a:endParaRPr lang="en-US"/>
          </a:p>
        </p:txBody>
      </p:sp>
      <p:sp>
        <p:nvSpPr>
          <p:cNvPr id="5" name="Footer Placeholder 4">
            <a:extLst>
              <a:ext uri="{FF2B5EF4-FFF2-40B4-BE49-F238E27FC236}">
                <a16:creationId xmlns:a16="http://schemas.microsoft.com/office/drawing/2014/main" id="{D4AF5685-F9B6-4CFE-88EC-2A170D20A2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165AC0-81C7-44D6-B513-BE213A633C8E}"/>
              </a:ext>
            </a:extLst>
          </p:cNvPr>
          <p:cNvSpPr>
            <a:spLocks noGrp="1"/>
          </p:cNvSpPr>
          <p:nvPr>
            <p:ph type="sldNum" sz="quarter" idx="12"/>
          </p:nvPr>
        </p:nvSpPr>
        <p:spPr/>
        <p:txBody>
          <a:bodyPr/>
          <a:lstStyle/>
          <a:p>
            <a:fld id="{5DFE4F60-CCD9-45BE-90C7-1F91C53E74BB}" type="slidenum">
              <a:rPr lang="en-US" smtClean="0"/>
              <a:t>‹#›</a:t>
            </a:fld>
            <a:endParaRPr lang="en-US"/>
          </a:p>
        </p:txBody>
      </p:sp>
    </p:spTree>
    <p:extLst>
      <p:ext uri="{BB962C8B-B14F-4D97-AF65-F5344CB8AC3E}">
        <p14:creationId xmlns:p14="http://schemas.microsoft.com/office/powerpoint/2010/main" val="200153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B6B2B-0810-4035-A2A5-EC49697243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B3E1FC-7570-4A9A-9B9C-7A4426B429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AC2C52-A969-4E67-A91D-453BC0269EFF}"/>
              </a:ext>
            </a:extLst>
          </p:cNvPr>
          <p:cNvSpPr>
            <a:spLocks noGrp="1"/>
          </p:cNvSpPr>
          <p:nvPr>
            <p:ph type="dt" sz="half" idx="10"/>
          </p:nvPr>
        </p:nvSpPr>
        <p:spPr/>
        <p:txBody>
          <a:bodyPr/>
          <a:lstStyle/>
          <a:p>
            <a:fld id="{A8634A79-BBD7-45BD-8761-BE0FBE35A2E8}" type="datetimeFigureOut">
              <a:rPr lang="en-US" smtClean="0"/>
              <a:t>10/16/2024</a:t>
            </a:fld>
            <a:endParaRPr lang="en-US"/>
          </a:p>
        </p:txBody>
      </p:sp>
      <p:sp>
        <p:nvSpPr>
          <p:cNvPr id="5" name="Footer Placeholder 4">
            <a:extLst>
              <a:ext uri="{FF2B5EF4-FFF2-40B4-BE49-F238E27FC236}">
                <a16:creationId xmlns:a16="http://schemas.microsoft.com/office/drawing/2014/main" id="{2D261004-1DC1-4E1D-9738-7B28DFB92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C506D7-E3A4-4EAD-A3FF-A6AEC10F2BA3}"/>
              </a:ext>
            </a:extLst>
          </p:cNvPr>
          <p:cNvSpPr>
            <a:spLocks noGrp="1"/>
          </p:cNvSpPr>
          <p:nvPr>
            <p:ph type="sldNum" sz="quarter" idx="12"/>
          </p:nvPr>
        </p:nvSpPr>
        <p:spPr/>
        <p:txBody>
          <a:bodyPr/>
          <a:lstStyle/>
          <a:p>
            <a:fld id="{5DFE4F60-CCD9-45BE-90C7-1F91C53E74BB}" type="slidenum">
              <a:rPr lang="en-US" smtClean="0"/>
              <a:t>‹#›</a:t>
            </a:fld>
            <a:endParaRPr lang="en-US"/>
          </a:p>
        </p:txBody>
      </p:sp>
    </p:spTree>
    <p:extLst>
      <p:ext uri="{BB962C8B-B14F-4D97-AF65-F5344CB8AC3E}">
        <p14:creationId xmlns:p14="http://schemas.microsoft.com/office/powerpoint/2010/main" val="1982714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DAD9C2-51F8-414A-A234-BC9EF714B9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0417B1-6998-478F-8CB2-C7137F208F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C22C07-FA09-44B8-B9BB-8EF4C3448E24}"/>
              </a:ext>
            </a:extLst>
          </p:cNvPr>
          <p:cNvSpPr>
            <a:spLocks noGrp="1"/>
          </p:cNvSpPr>
          <p:nvPr>
            <p:ph type="dt" sz="half" idx="10"/>
          </p:nvPr>
        </p:nvSpPr>
        <p:spPr/>
        <p:txBody>
          <a:bodyPr/>
          <a:lstStyle/>
          <a:p>
            <a:fld id="{A8634A79-BBD7-45BD-8761-BE0FBE35A2E8}" type="datetimeFigureOut">
              <a:rPr lang="en-US" smtClean="0"/>
              <a:t>10/16/2024</a:t>
            </a:fld>
            <a:endParaRPr lang="en-US"/>
          </a:p>
        </p:txBody>
      </p:sp>
      <p:sp>
        <p:nvSpPr>
          <p:cNvPr id="5" name="Footer Placeholder 4">
            <a:extLst>
              <a:ext uri="{FF2B5EF4-FFF2-40B4-BE49-F238E27FC236}">
                <a16:creationId xmlns:a16="http://schemas.microsoft.com/office/drawing/2014/main" id="{92ADD15E-8C90-478C-BFC9-BC40EF1CA1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4688D6-5C39-4E14-B4D9-6873D6370534}"/>
              </a:ext>
            </a:extLst>
          </p:cNvPr>
          <p:cNvSpPr>
            <a:spLocks noGrp="1"/>
          </p:cNvSpPr>
          <p:nvPr>
            <p:ph type="sldNum" sz="quarter" idx="12"/>
          </p:nvPr>
        </p:nvSpPr>
        <p:spPr/>
        <p:txBody>
          <a:bodyPr/>
          <a:lstStyle/>
          <a:p>
            <a:fld id="{5DFE4F60-CCD9-45BE-90C7-1F91C53E74BB}" type="slidenum">
              <a:rPr lang="en-US" smtClean="0"/>
              <a:t>‹#›</a:t>
            </a:fld>
            <a:endParaRPr lang="en-US"/>
          </a:p>
        </p:txBody>
      </p:sp>
    </p:spTree>
    <p:extLst>
      <p:ext uri="{BB962C8B-B14F-4D97-AF65-F5344CB8AC3E}">
        <p14:creationId xmlns:p14="http://schemas.microsoft.com/office/powerpoint/2010/main" val="117985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11653518" y="6279121"/>
            <a:ext cx="383488"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FFBAD49-1F68-914B-9DFB-5D552C1A2BEB}" type="slidenum">
              <a:rPr lang="en-US" smtClean="0"/>
              <a:pPr/>
              <a:t>‹#›</a:t>
            </a:fld>
            <a:endParaRPr lang="en-US" dirty="0"/>
          </a:p>
        </p:txBody>
      </p:sp>
    </p:spTree>
    <p:extLst>
      <p:ext uri="{BB962C8B-B14F-4D97-AF65-F5344CB8AC3E}">
        <p14:creationId xmlns:p14="http://schemas.microsoft.com/office/powerpoint/2010/main" val="1641046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4"/>
          </p:nvPr>
        </p:nvSpPr>
        <p:spPr>
          <a:xfrm>
            <a:off x="11653518" y="6279121"/>
            <a:ext cx="383488"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FFBAD49-1F68-914B-9DFB-5D552C1A2BEB}" type="slidenum">
              <a:rPr lang="en-US" smtClean="0"/>
              <a:pPr/>
              <a:t>‹#›</a:t>
            </a:fld>
            <a:endParaRPr lang="en-US" dirty="0"/>
          </a:p>
        </p:txBody>
      </p:sp>
    </p:spTree>
    <p:extLst>
      <p:ext uri="{BB962C8B-B14F-4D97-AF65-F5344CB8AC3E}">
        <p14:creationId xmlns:p14="http://schemas.microsoft.com/office/powerpoint/2010/main" val="1049115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9615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39615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1653518" y="6279121"/>
            <a:ext cx="383488"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FFBAD49-1F68-914B-9DFB-5D552C1A2BEB}" type="slidenum">
              <a:rPr lang="en-US" smtClean="0"/>
              <a:pPr/>
              <a:t>‹#›</a:t>
            </a:fld>
            <a:endParaRPr lang="en-US" dirty="0"/>
          </a:p>
        </p:txBody>
      </p:sp>
    </p:spTree>
    <p:extLst>
      <p:ext uri="{BB962C8B-B14F-4D97-AF65-F5344CB8AC3E}">
        <p14:creationId xmlns:p14="http://schemas.microsoft.com/office/powerpoint/2010/main" val="302656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p:cNvSpPr>
            <a:spLocks noGrp="1"/>
          </p:cNvSpPr>
          <p:nvPr>
            <p:ph type="sldNum" sz="quarter" idx="4"/>
          </p:nvPr>
        </p:nvSpPr>
        <p:spPr>
          <a:xfrm>
            <a:off x="11653518" y="6279121"/>
            <a:ext cx="383488"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FFBAD49-1F68-914B-9DFB-5D552C1A2BEB}" type="slidenum">
              <a:rPr lang="en-US" smtClean="0"/>
              <a:pPr/>
              <a:t>‹#›</a:t>
            </a:fld>
            <a:endParaRPr lang="en-US" dirty="0"/>
          </a:p>
        </p:txBody>
      </p:sp>
    </p:spTree>
    <p:extLst>
      <p:ext uri="{BB962C8B-B14F-4D97-AF65-F5344CB8AC3E}">
        <p14:creationId xmlns:p14="http://schemas.microsoft.com/office/powerpoint/2010/main" val="727467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B28099D-2365-4FAF-B86B-4C68E5B14457}"/>
              </a:ext>
            </a:extLst>
          </p:cNvPr>
          <p:cNvSpPr>
            <a:spLocks noGrp="1"/>
          </p:cNvSpPr>
          <p:nvPr>
            <p:ph type="dt" sz="half" idx="10"/>
          </p:nvPr>
        </p:nvSpPr>
        <p:spPr>
          <a:xfrm>
            <a:off x="609600" y="6356351"/>
            <a:ext cx="28448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cs typeface="Arial" charset="0"/>
              </a:defRPr>
            </a:lvl1pPr>
          </a:lstStyle>
          <a:p>
            <a:pPr>
              <a:defRPr/>
            </a:pPr>
            <a:fld id="{4EC4AC34-CE2D-488B-8016-8E7A5880DE8D}" type="datetimeFigureOut">
              <a:rPr lang="en-US"/>
              <a:pPr>
                <a:defRPr/>
              </a:pPr>
              <a:t>10/16/2024</a:t>
            </a:fld>
            <a:endParaRPr lang="en-US"/>
          </a:p>
        </p:txBody>
      </p:sp>
      <p:sp>
        <p:nvSpPr>
          <p:cNvPr id="5" name="Footer Placeholder 4">
            <a:extLst>
              <a:ext uri="{FF2B5EF4-FFF2-40B4-BE49-F238E27FC236}">
                <a16:creationId xmlns:a16="http://schemas.microsoft.com/office/drawing/2014/main" id="{B4C9CFF1-9B95-46CB-95AD-D91D39D2E0E4}"/>
              </a:ext>
            </a:extLst>
          </p:cNvPr>
          <p:cNvSpPr>
            <a:spLocks noGrp="1"/>
          </p:cNvSpPr>
          <p:nvPr>
            <p:ph type="ftr" sz="quarter" idx="11"/>
          </p:nvPr>
        </p:nvSpPr>
        <p:spPr>
          <a:xfrm>
            <a:off x="4165600" y="6356351"/>
            <a:ext cx="38608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A2472675-ADB7-4A74-A725-0D9171EAE996}"/>
              </a:ext>
            </a:extLst>
          </p:cNvPr>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88C48E8-26C6-44D8-88B8-7439454F214F}" type="slidenum">
              <a:rPr lang="en-US" altLang="en-US"/>
              <a:pPr/>
              <a:t>‹#›</a:t>
            </a:fld>
            <a:endParaRPr lang="en-US" altLang="en-US"/>
          </a:p>
        </p:txBody>
      </p:sp>
    </p:spTree>
    <p:extLst>
      <p:ext uri="{BB962C8B-B14F-4D97-AF65-F5344CB8AC3E}">
        <p14:creationId xmlns:p14="http://schemas.microsoft.com/office/powerpoint/2010/main" val="2093491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DE7753-1AB6-C61B-9479-311177128DEC}"/>
              </a:ext>
            </a:extLst>
          </p:cNvPr>
          <p:cNvSpPr>
            <a:spLocks noGrp="1"/>
          </p:cNvSpPr>
          <p:nvPr>
            <p:ph type="dt" sz="half" idx="10"/>
          </p:nvPr>
        </p:nvSpPr>
        <p:spPr/>
        <p:txBody>
          <a:bodyPr/>
          <a:lstStyle/>
          <a:p>
            <a:fld id="{BBABE930-4D5D-405C-8B6A-885929E47EC1}" type="datetimeFigureOut">
              <a:rPr lang="en-US" smtClean="0"/>
              <a:t>10/16/2024</a:t>
            </a:fld>
            <a:endParaRPr lang="en-US"/>
          </a:p>
        </p:txBody>
      </p:sp>
      <p:sp>
        <p:nvSpPr>
          <p:cNvPr id="3" name="Footer Placeholder 2">
            <a:extLst>
              <a:ext uri="{FF2B5EF4-FFF2-40B4-BE49-F238E27FC236}">
                <a16:creationId xmlns:a16="http://schemas.microsoft.com/office/drawing/2014/main" id="{FDBB08A6-D6FA-4D48-A7D0-133844E12D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7D7C69-8461-D8CE-1A93-6830686794A8}"/>
              </a:ext>
            </a:extLst>
          </p:cNvPr>
          <p:cNvSpPr>
            <a:spLocks noGrp="1"/>
          </p:cNvSpPr>
          <p:nvPr>
            <p:ph type="sldNum" sz="quarter" idx="12"/>
          </p:nvPr>
        </p:nvSpPr>
        <p:spPr/>
        <p:txBody>
          <a:bodyPr/>
          <a:lstStyle/>
          <a:p>
            <a:fld id="{79AA9099-51B4-4D5E-9038-664354ED3D1C}" type="slidenum">
              <a:rPr lang="en-US" smtClean="0"/>
              <a:t>‹#›</a:t>
            </a:fld>
            <a:endParaRPr lang="en-US"/>
          </a:p>
        </p:txBody>
      </p:sp>
    </p:spTree>
    <p:extLst>
      <p:ext uri="{BB962C8B-B14F-4D97-AF65-F5344CB8AC3E}">
        <p14:creationId xmlns:p14="http://schemas.microsoft.com/office/powerpoint/2010/main" val="2413958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72325-A6A8-4207-5BE2-B187C19C1F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EBD1CA-04BA-FEFB-6228-C28C323CFE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7AAE2B-E295-D8F8-0262-7919153CB933}"/>
              </a:ext>
            </a:extLst>
          </p:cNvPr>
          <p:cNvSpPr>
            <a:spLocks noGrp="1"/>
          </p:cNvSpPr>
          <p:nvPr>
            <p:ph type="dt" sz="half" idx="10"/>
          </p:nvPr>
        </p:nvSpPr>
        <p:spPr/>
        <p:txBody>
          <a:bodyPr/>
          <a:lstStyle/>
          <a:p>
            <a:fld id="{BBABE930-4D5D-405C-8B6A-885929E47EC1}" type="datetimeFigureOut">
              <a:rPr lang="en-US" smtClean="0"/>
              <a:t>10/16/2024</a:t>
            </a:fld>
            <a:endParaRPr lang="en-US"/>
          </a:p>
        </p:txBody>
      </p:sp>
      <p:sp>
        <p:nvSpPr>
          <p:cNvPr id="5" name="Footer Placeholder 4">
            <a:extLst>
              <a:ext uri="{FF2B5EF4-FFF2-40B4-BE49-F238E27FC236}">
                <a16:creationId xmlns:a16="http://schemas.microsoft.com/office/drawing/2014/main" id="{C4B3491F-51F0-9BB3-CDEF-8E41F93D1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CEA8EF-C9C3-5CD4-9BCE-AB3DA85ADC28}"/>
              </a:ext>
            </a:extLst>
          </p:cNvPr>
          <p:cNvSpPr>
            <a:spLocks noGrp="1"/>
          </p:cNvSpPr>
          <p:nvPr>
            <p:ph type="sldNum" sz="quarter" idx="12"/>
          </p:nvPr>
        </p:nvSpPr>
        <p:spPr/>
        <p:txBody>
          <a:bodyPr/>
          <a:lstStyle/>
          <a:p>
            <a:fld id="{79AA9099-51B4-4D5E-9038-664354ED3D1C}" type="slidenum">
              <a:rPr lang="en-US" smtClean="0"/>
              <a:t>‹#›</a:t>
            </a:fld>
            <a:endParaRPr lang="en-US"/>
          </a:p>
        </p:txBody>
      </p:sp>
    </p:spTree>
    <p:extLst>
      <p:ext uri="{BB962C8B-B14F-4D97-AF65-F5344CB8AC3E}">
        <p14:creationId xmlns:p14="http://schemas.microsoft.com/office/powerpoint/2010/main" val="1236826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7FE18-6F1B-4C51-9D2F-3B7500809F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0D83BA-A57D-42B7-AB8D-64237F484F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24082-0402-4C39-9150-2BF7B533986F}"/>
              </a:ext>
            </a:extLst>
          </p:cNvPr>
          <p:cNvSpPr>
            <a:spLocks noGrp="1"/>
          </p:cNvSpPr>
          <p:nvPr>
            <p:ph type="dt" sz="half" idx="10"/>
          </p:nvPr>
        </p:nvSpPr>
        <p:spPr/>
        <p:txBody>
          <a:bodyPr/>
          <a:lstStyle/>
          <a:p>
            <a:fld id="{FD6A1F7D-F01B-4806-B191-C183EE9AE18F}" type="datetimeFigureOut">
              <a:rPr lang="en-US" smtClean="0"/>
              <a:t>10/16/2024</a:t>
            </a:fld>
            <a:endParaRPr lang="en-US"/>
          </a:p>
        </p:txBody>
      </p:sp>
      <p:sp>
        <p:nvSpPr>
          <p:cNvPr id="5" name="Footer Placeholder 4">
            <a:extLst>
              <a:ext uri="{FF2B5EF4-FFF2-40B4-BE49-F238E27FC236}">
                <a16:creationId xmlns:a16="http://schemas.microsoft.com/office/drawing/2014/main" id="{0E7CAF8D-E3E2-4418-B5AF-D791C52D7F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7514F-55C0-4AF4-A8C6-63E677733AF2}"/>
              </a:ext>
            </a:extLst>
          </p:cNvPr>
          <p:cNvSpPr>
            <a:spLocks noGrp="1"/>
          </p:cNvSpPr>
          <p:nvPr>
            <p:ph type="sldNum" sz="quarter" idx="12"/>
          </p:nvPr>
        </p:nvSpPr>
        <p:spPr/>
        <p:txBody>
          <a:bodyPr/>
          <a:lstStyle/>
          <a:p>
            <a:fld id="{29986DCA-C3B8-4596-8EA2-4751D1A87B30}" type="slidenum">
              <a:rPr lang="en-US" smtClean="0"/>
              <a:t>‹#›</a:t>
            </a:fld>
            <a:endParaRPr lang="en-US"/>
          </a:p>
        </p:txBody>
      </p:sp>
    </p:spTree>
    <p:extLst>
      <p:ext uri="{BB962C8B-B14F-4D97-AF65-F5344CB8AC3E}">
        <p14:creationId xmlns:p14="http://schemas.microsoft.com/office/powerpoint/2010/main" val="618462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3FCDA-C2A7-4DF8-8ECE-3179827D76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89A88-0CA7-42DA-A14A-3962BC13ED3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B00C6-ACA3-43DC-A4DE-C79126C5B467}"/>
              </a:ext>
            </a:extLst>
          </p:cNvPr>
          <p:cNvSpPr>
            <a:spLocks noGrp="1"/>
          </p:cNvSpPr>
          <p:nvPr>
            <p:ph type="dt" sz="half" idx="10"/>
          </p:nvPr>
        </p:nvSpPr>
        <p:spPr/>
        <p:txBody>
          <a:bodyPr/>
          <a:lstStyle/>
          <a:p>
            <a:fld id="{A8634A79-BBD7-45BD-8761-BE0FBE35A2E8}" type="datetimeFigureOut">
              <a:rPr lang="en-US" smtClean="0"/>
              <a:t>10/16/2024</a:t>
            </a:fld>
            <a:endParaRPr lang="en-US"/>
          </a:p>
        </p:txBody>
      </p:sp>
      <p:sp>
        <p:nvSpPr>
          <p:cNvPr id="5" name="Footer Placeholder 4">
            <a:extLst>
              <a:ext uri="{FF2B5EF4-FFF2-40B4-BE49-F238E27FC236}">
                <a16:creationId xmlns:a16="http://schemas.microsoft.com/office/drawing/2014/main" id="{AAB392A3-8D3A-437A-9985-AA77885BCB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CD3E2A-7340-4E24-BF5B-B1277D219D87}"/>
              </a:ext>
            </a:extLst>
          </p:cNvPr>
          <p:cNvSpPr>
            <a:spLocks noGrp="1"/>
          </p:cNvSpPr>
          <p:nvPr>
            <p:ph type="sldNum" sz="quarter" idx="12"/>
          </p:nvPr>
        </p:nvSpPr>
        <p:spPr/>
        <p:txBody>
          <a:bodyPr/>
          <a:lstStyle/>
          <a:p>
            <a:fld id="{5DFE4F60-CCD9-45BE-90C7-1F91C53E74BB}" type="slidenum">
              <a:rPr lang="en-US" smtClean="0"/>
              <a:t>‹#›</a:t>
            </a:fld>
            <a:endParaRPr lang="en-US"/>
          </a:p>
        </p:txBody>
      </p:sp>
    </p:spTree>
    <p:extLst>
      <p:ext uri="{BB962C8B-B14F-4D97-AF65-F5344CB8AC3E}">
        <p14:creationId xmlns:p14="http://schemas.microsoft.com/office/powerpoint/2010/main" val="2173167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B7762-6B80-480D-A31D-2E7D21DCAA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F57CB2-46C2-4C47-9223-6D3600B04A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9C5916-9BF4-4AF5-94B0-BECE3ECC60AB}"/>
              </a:ext>
            </a:extLst>
          </p:cNvPr>
          <p:cNvSpPr>
            <a:spLocks noGrp="1"/>
          </p:cNvSpPr>
          <p:nvPr>
            <p:ph type="dt" sz="half" idx="10"/>
          </p:nvPr>
        </p:nvSpPr>
        <p:spPr/>
        <p:txBody>
          <a:bodyPr/>
          <a:lstStyle/>
          <a:p>
            <a:fld id="{FD6A1F7D-F01B-4806-B191-C183EE9AE18F}" type="datetimeFigureOut">
              <a:rPr lang="en-US" smtClean="0"/>
              <a:t>10/16/2024</a:t>
            </a:fld>
            <a:endParaRPr lang="en-US"/>
          </a:p>
        </p:txBody>
      </p:sp>
      <p:sp>
        <p:nvSpPr>
          <p:cNvPr id="5" name="Footer Placeholder 4">
            <a:extLst>
              <a:ext uri="{FF2B5EF4-FFF2-40B4-BE49-F238E27FC236}">
                <a16:creationId xmlns:a16="http://schemas.microsoft.com/office/drawing/2014/main" id="{2A530D74-CB64-4FCE-A823-551414A6EC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CD654-BA20-426D-88D4-6071BF5C9DA5}"/>
              </a:ext>
            </a:extLst>
          </p:cNvPr>
          <p:cNvSpPr>
            <a:spLocks noGrp="1"/>
          </p:cNvSpPr>
          <p:nvPr>
            <p:ph type="sldNum" sz="quarter" idx="12"/>
          </p:nvPr>
        </p:nvSpPr>
        <p:spPr/>
        <p:txBody>
          <a:bodyPr/>
          <a:lstStyle/>
          <a:p>
            <a:fld id="{29986DCA-C3B8-4596-8EA2-4751D1A87B30}" type="slidenum">
              <a:rPr lang="en-US" smtClean="0"/>
              <a:t>‹#›</a:t>
            </a:fld>
            <a:endParaRPr lang="en-US"/>
          </a:p>
        </p:txBody>
      </p:sp>
    </p:spTree>
    <p:extLst>
      <p:ext uri="{BB962C8B-B14F-4D97-AF65-F5344CB8AC3E}">
        <p14:creationId xmlns:p14="http://schemas.microsoft.com/office/powerpoint/2010/main" val="1208353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877B-22B5-4BE2-9D22-DE07909FF7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7E4325-A179-4603-8B77-444F266581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3C1CD7-6018-4CF1-8C81-2E77EF587250}"/>
              </a:ext>
            </a:extLst>
          </p:cNvPr>
          <p:cNvSpPr>
            <a:spLocks noGrp="1"/>
          </p:cNvSpPr>
          <p:nvPr>
            <p:ph type="dt" sz="half" idx="10"/>
          </p:nvPr>
        </p:nvSpPr>
        <p:spPr/>
        <p:txBody>
          <a:bodyPr/>
          <a:lstStyle/>
          <a:p>
            <a:fld id="{A8634A79-BBD7-45BD-8761-BE0FBE35A2E8}" type="datetimeFigureOut">
              <a:rPr lang="en-US" smtClean="0"/>
              <a:t>10/16/2024</a:t>
            </a:fld>
            <a:endParaRPr lang="en-US"/>
          </a:p>
        </p:txBody>
      </p:sp>
      <p:sp>
        <p:nvSpPr>
          <p:cNvPr id="5" name="Footer Placeholder 4">
            <a:extLst>
              <a:ext uri="{FF2B5EF4-FFF2-40B4-BE49-F238E27FC236}">
                <a16:creationId xmlns:a16="http://schemas.microsoft.com/office/drawing/2014/main" id="{9FB1714F-F01E-4C44-8B67-E85E182CED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E7A320-3FA2-447E-AB64-AE4F659B52BE}"/>
              </a:ext>
            </a:extLst>
          </p:cNvPr>
          <p:cNvSpPr>
            <a:spLocks noGrp="1"/>
          </p:cNvSpPr>
          <p:nvPr>
            <p:ph type="sldNum" sz="quarter" idx="12"/>
          </p:nvPr>
        </p:nvSpPr>
        <p:spPr/>
        <p:txBody>
          <a:bodyPr/>
          <a:lstStyle/>
          <a:p>
            <a:fld id="{5DFE4F60-CCD9-45BE-90C7-1F91C53E74BB}" type="slidenum">
              <a:rPr lang="en-US" smtClean="0"/>
              <a:t>‹#›</a:t>
            </a:fld>
            <a:endParaRPr lang="en-US"/>
          </a:p>
        </p:txBody>
      </p:sp>
    </p:spTree>
    <p:extLst>
      <p:ext uri="{BB962C8B-B14F-4D97-AF65-F5344CB8AC3E}">
        <p14:creationId xmlns:p14="http://schemas.microsoft.com/office/powerpoint/2010/main" val="1521248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CACC5-433E-4239-9F9F-789FB502CE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1433B3-86BB-4B20-BD4D-0A518C0288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9E1692-2FE3-474E-BBE3-E7A8CFD898D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94E9AA-B704-46D4-8F35-C7867BCCE1C8}"/>
              </a:ext>
            </a:extLst>
          </p:cNvPr>
          <p:cNvSpPr>
            <a:spLocks noGrp="1"/>
          </p:cNvSpPr>
          <p:nvPr>
            <p:ph type="dt" sz="half" idx="10"/>
          </p:nvPr>
        </p:nvSpPr>
        <p:spPr/>
        <p:txBody>
          <a:bodyPr/>
          <a:lstStyle/>
          <a:p>
            <a:fld id="{A8634A79-BBD7-45BD-8761-BE0FBE35A2E8}" type="datetimeFigureOut">
              <a:rPr lang="en-US" smtClean="0"/>
              <a:t>10/16/2024</a:t>
            </a:fld>
            <a:endParaRPr lang="en-US"/>
          </a:p>
        </p:txBody>
      </p:sp>
      <p:sp>
        <p:nvSpPr>
          <p:cNvPr id="6" name="Footer Placeholder 5">
            <a:extLst>
              <a:ext uri="{FF2B5EF4-FFF2-40B4-BE49-F238E27FC236}">
                <a16:creationId xmlns:a16="http://schemas.microsoft.com/office/drawing/2014/main" id="{80039750-8C35-4775-8040-EF4320A8DA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02BA55-688B-49DD-B0DF-DCE59C84FF84}"/>
              </a:ext>
            </a:extLst>
          </p:cNvPr>
          <p:cNvSpPr>
            <a:spLocks noGrp="1"/>
          </p:cNvSpPr>
          <p:nvPr>
            <p:ph type="sldNum" sz="quarter" idx="12"/>
          </p:nvPr>
        </p:nvSpPr>
        <p:spPr/>
        <p:txBody>
          <a:bodyPr/>
          <a:lstStyle/>
          <a:p>
            <a:fld id="{5DFE4F60-CCD9-45BE-90C7-1F91C53E74BB}" type="slidenum">
              <a:rPr lang="en-US" smtClean="0"/>
              <a:t>‹#›</a:t>
            </a:fld>
            <a:endParaRPr lang="en-US"/>
          </a:p>
        </p:txBody>
      </p:sp>
    </p:spTree>
    <p:extLst>
      <p:ext uri="{BB962C8B-B14F-4D97-AF65-F5344CB8AC3E}">
        <p14:creationId xmlns:p14="http://schemas.microsoft.com/office/powerpoint/2010/main" val="271428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0A37C-2700-4558-B629-6EBDB53CCF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11C3E9-9F47-458B-A11F-26E9D747CF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EDB29E-F8C9-4DDA-B17B-566ADF6F0A3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C7C0F6-8824-435B-8F15-78C2F67AB8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48AD95-91EB-4218-9698-0AE5C67DF2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6EAF04-4588-48C4-AFFA-85C689E08750}"/>
              </a:ext>
            </a:extLst>
          </p:cNvPr>
          <p:cNvSpPr>
            <a:spLocks noGrp="1"/>
          </p:cNvSpPr>
          <p:nvPr>
            <p:ph type="dt" sz="half" idx="10"/>
          </p:nvPr>
        </p:nvSpPr>
        <p:spPr/>
        <p:txBody>
          <a:bodyPr/>
          <a:lstStyle/>
          <a:p>
            <a:fld id="{A8634A79-BBD7-45BD-8761-BE0FBE35A2E8}" type="datetimeFigureOut">
              <a:rPr lang="en-US" smtClean="0"/>
              <a:t>10/16/2024</a:t>
            </a:fld>
            <a:endParaRPr lang="en-US"/>
          </a:p>
        </p:txBody>
      </p:sp>
      <p:sp>
        <p:nvSpPr>
          <p:cNvPr id="8" name="Footer Placeholder 7">
            <a:extLst>
              <a:ext uri="{FF2B5EF4-FFF2-40B4-BE49-F238E27FC236}">
                <a16:creationId xmlns:a16="http://schemas.microsoft.com/office/drawing/2014/main" id="{BE9B3CE2-3573-4797-9909-37EA18F7A6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22D0EF-D58E-40D6-8C36-171BC44905A4}"/>
              </a:ext>
            </a:extLst>
          </p:cNvPr>
          <p:cNvSpPr>
            <a:spLocks noGrp="1"/>
          </p:cNvSpPr>
          <p:nvPr>
            <p:ph type="sldNum" sz="quarter" idx="12"/>
          </p:nvPr>
        </p:nvSpPr>
        <p:spPr/>
        <p:txBody>
          <a:bodyPr/>
          <a:lstStyle/>
          <a:p>
            <a:fld id="{5DFE4F60-CCD9-45BE-90C7-1F91C53E74BB}" type="slidenum">
              <a:rPr lang="en-US" smtClean="0"/>
              <a:t>‹#›</a:t>
            </a:fld>
            <a:endParaRPr lang="en-US"/>
          </a:p>
        </p:txBody>
      </p:sp>
    </p:spTree>
    <p:extLst>
      <p:ext uri="{BB962C8B-B14F-4D97-AF65-F5344CB8AC3E}">
        <p14:creationId xmlns:p14="http://schemas.microsoft.com/office/powerpoint/2010/main" val="1532049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92075-57FF-41BE-92A3-F10A5A9D0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118854-AC03-4446-9468-477B12E584CE}"/>
              </a:ext>
            </a:extLst>
          </p:cNvPr>
          <p:cNvSpPr>
            <a:spLocks noGrp="1"/>
          </p:cNvSpPr>
          <p:nvPr>
            <p:ph type="dt" sz="half" idx="10"/>
          </p:nvPr>
        </p:nvSpPr>
        <p:spPr/>
        <p:txBody>
          <a:bodyPr/>
          <a:lstStyle/>
          <a:p>
            <a:fld id="{A8634A79-BBD7-45BD-8761-BE0FBE35A2E8}" type="datetimeFigureOut">
              <a:rPr lang="en-US" smtClean="0"/>
              <a:t>10/16/2024</a:t>
            </a:fld>
            <a:endParaRPr lang="en-US"/>
          </a:p>
        </p:txBody>
      </p:sp>
      <p:sp>
        <p:nvSpPr>
          <p:cNvPr id="4" name="Footer Placeholder 3">
            <a:extLst>
              <a:ext uri="{FF2B5EF4-FFF2-40B4-BE49-F238E27FC236}">
                <a16:creationId xmlns:a16="http://schemas.microsoft.com/office/drawing/2014/main" id="{584D453E-3B47-4ABA-9851-780BEA57BC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B17F30-3C17-4D84-BF6E-E6CFF1E792DE}"/>
              </a:ext>
            </a:extLst>
          </p:cNvPr>
          <p:cNvSpPr>
            <a:spLocks noGrp="1"/>
          </p:cNvSpPr>
          <p:nvPr>
            <p:ph type="sldNum" sz="quarter" idx="12"/>
          </p:nvPr>
        </p:nvSpPr>
        <p:spPr/>
        <p:txBody>
          <a:bodyPr/>
          <a:lstStyle/>
          <a:p>
            <a:fld id="{5DFE4F60-CCD9-45BE-90C7-1F91C53E74BB}" type="slidenum">
              <a:rPr lang="en-US" smtClean="0"/>
              <a:t>‹#›</a:t>
            </a:fld>
            <a:endParaRPr lang="en-US"/>
          </a:p>
        </p:txBody>
      </p:sp>
    </p:spTree>
    <p:extLst>
      <p:ext uri="{BB962C8B-B14F-4D97-AF65-F5344CB8AC3E}">
        <p14:creationId xmlns:p14="http://schemas.microsoft.com/office/powerpoint/2010/main" val="465922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A43551-7C26-4C7E-B6D0-98717E67EC0A}"/>
              </a:ext>
            </a:extLst>
          </p:cNvPr>
          <p:cNvSpPr>
            <a:spLocks noGrp="1"/>
          </p:cNvSpPr>
          <p:nvPr>
            <p:ph type="dt" sz="half" idx="10"/>
          </p:nvPr>
        </p:nvSpPr>
        <p:spPr/>
        <p:txBody>
          <a:bodyPr/>
          <a:lstStyle/>
          <a:p>
            <a:fld id="{A8634A79-BBD7-45BD-8761-BE0FBE35A2E8}" type="datetimeFigureOut">
              <a:rPr lang="en-US" smtClean="0"/>
              <a:t>10/16/2024</a:t>
            </a:fld>
            <a:endParaRPr lang="en-US"/>
          </a:p>
        </p:txBody>
      </p:sp>
      <p:sp>
        <p:nvSpPr>
          <p:cNvPr id="3" name="Footer Placeholder 2">
            <a:extLst>
              <a:ext uri="{FF2B5EF4-FFF2-40B4-BE49-F238E27FC236}">
                <a16:creationId xmlns:a16="http://schemas.microsoft.com/office/drawing/2014/main" id="{B1FC5E94-8A15-4AF3-9983-005D4BD3F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CE9978-F782-4359-8655-B82746934A9B}"/>
              </a:ext>
            </a:extLst>
          </p:cNvPr>
          <p:cNvSpPr>
            <a:spLocks noGrp="1"/>
          </p:cNvSpPr>
          <p:nvPr>
            <p:ph type="sldNum" sz="quarter" idx="12"/>
          </p:nvPr>
        </p:nvSpPr>
        <p:spPr/>
        <p:txBody>
          <a:bodyPr/>
          <a:lstStyle/>
          <a:p>
            <a:fld id="{5DFE4F60-CCD9-45BE-90C7-1F91C53E74BB}" type="slidenum">
              <a:rPr lang="en-US" smtClean="0"/>
              <a:t>‹#›</a:t>
            </a:fld>
            <a:endParaRPr lang="en-US"/>
          </a:p>
        </p:txBody>
      </p:sp>
    </p:spTree>
    <p:extLst>
      <p:ext uri="{BB962C8B-B14F-4D97-AF65-F5344CB8AC3E}">
        <p14:creationId xmlns:p14="http://schemas.microsoft.com/office/powerpoint/2010/main" val="3258173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CE507-4C02-4B34-9C60-FF5FCECB8A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FD0BCA-5A17-41A6-9B24-E2ABD87B29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88C7F7-7B9C-40D2-9598-55B0CC4B58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EB3910-BC56-44A6-9717-8DCF4E367652}"/>
              </a:ext>
            </a:extLst>
          </p:cNvPr>
          <p:cNvSpPr>
            <a:spLocks noGrp="1"/>
          </p:cNvSpPr>
          <p:nvPr>
            <p:ph type="dt" sz="half" idx="10"/>
          </p:nvPr>
        </p:nvSpPr>
        <p:spPr/>
        <p:txBody>
          <a:bodyPr/>
          <a:lstStyle/>
          <a:p>
            <a:fld id="{A8634A79-BBD7-45BD-8761-BE0FBE35A2E8}" type="datetimeFigureOut">
              <a:rPr lang="en-US" smtClean="0"/>
              <a:t>10/16/2024</a:t>
            </a:fld>
            <a:endParaRPr lang="en-US"/>
          </a:p>
        </p:txBody>
      </p:sp>
      <p:sp>
        <p:nvSpPr>
          <p:cNvPr id="6" name="Footer Placeholder 5">
            <a:extLst>
              <a:ext uri="{FF2B5EF4-FFF2-40B4-BE49-F238E27FC236}">
                <a16:creationId xmlns:a16="http://schemas.microsoft.com/office/drawing/2014/main" id="{74DD5CCC-BBD0-43EC-9958-E08DA2CB4E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693EE7-7D50-4534-B8F8-5762BF660749}"/>
              </a:ext>
            </a:extLst>
          </p:cNvPr>
          <p:cNvSpPr>
            <a:spLocks noGrp="1"/>
          </p:cNvSpPr>
          <p:nvPr>
            <p:ph type="sldNum" sz="quarter" idx="12"/>
          </p:nvPr>
        </p:nvSpPr>
        <p:spPr/>
        <p:txBody>
          <a:bodyPr/>
          <a:lstStyle/>
          <a:p>
            <a:fld id="{5DFE4F60-CCD9-45BE-90C7-1F91C53E74BB}" type="slidenum">
              <a:rPr lang="en-US" smtClean="0"/>
              <a:t>‹#›</a:t>
            </a:fld>
            <a:endParaRPr lang="en-US"/>
          </a:p>
        </p:txBody>
      </p:sp>
    </p:spTree>
    <p:extLst>
      <p:ext uri="{BB962C8B-B14F-4D97-AF65-F5344CB8AC3E}">
        <p14:creationId xmlns:p14="http://schemas.microsoft.com/office/powerpoint/2010/main" val="2163382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0A05E-42EB-441B-938E-85B69529E9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DCF3FB-3914-411F-B48C-94223CAFD1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33A57B-0006-479A-AEFD-562756056A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3001C5-A6C8-4EBE-8CDE-FE01A94A21B3}"/>
              </a:ext>
            </a:extLst>
          </p:cNvPr>
          <p:cNvSpPr>
            <a:spLocks noGrp="1"/>
          </p:cNvSpPr>
          <p:nvPr>
            <p:ph type="dt" sz="half" idx="10"/>
          </p:nvPr>
        </p:nvSpPr>
        <p:spPr/>
        <p:txBody>
          <a:bodyPr/>
          <a:lstStyle/>
          <a:p>
            <a:fld id="{A8634A79-BBD7-45BD-8761-BE0FBE35A2E8}" type="datetimeFigureOut">
              <a:rPr lang="en-US" smtClean="0"/>
              <a:t>10/16/2024</a:t>
            </a:fld>
            <a:endParaRPr lang="en-US"/>
          </a:p>
        </p:txBody>
      </p:sp>
      <p:sp>
        <p:nvSpPr>
          <p:cNvPr id="6" name="Footer Placeholder 5">
            <a:extLst>
              <a:ext uri="{FF2B5EF4-FFF2-40B4-BE49-F238E27FC236}">
                <a16:creationId xmlns:a16="http://schemas.microsoft.com/office/drawing/2014/main" id="{2063A0F1-E32A-4064-9E72-3748D06514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0BADA4-79BD-4E1C-8086-42FA93A58530}"/>
              </a:ext>
            </a:extLst>
          </p:cNvPr>
          <p:cNvSpPr>
            <a:spLocks noGrp="1"/>
          </p:cNvSpPr>
          <p:nvPr>
            <p:ph type="sldNum" sz="quarter" idx="12"/>
          </p:nvPr>
        </p:nvSpPr>
        <p:spPr/>
        <p:txBody>
          <a:bodyPr/>
          <a:lstStyle/>
          <a:p>
            <a:fld id="{5DFE4F60-CCD9-45BE-90C7-1F91C53E74BB}" type="slidenum">
              <a:rPr lang="en-US" smtClean="0"/>
              <a:t>‹#›</a:t>
            </a:fld>
            <a:endParaRPr lang="en-US"/>
          </a:p>
        </p:txBody>
      </p:sp>
    </p:spTree>
    <p:extLst>
      <p:ext uri="{BB962C8B-B14F-4D97-AF65-F5344CB8AC3E}">
        <p14:creationId xmlns:p14="http://schemas.microsoft.com/office/powerpoint/2010/main" val="343987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03C7E-2E46-4873-AA60-82EE7B7449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F03EA1-B50A-484D-AD21-C31325C10C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91DC9B-CF6D-47C3-9245-4596F9EFD6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34A79-BBD7-45BD-8761-BE0FBE35A2E8}" type="datetimeFigureOut">
              <a:rPr lang="en-US" smtClean="0"/>
              <a:t>10/16/2024</a:t>
            </a:fld>
            <a:endParaRPr lang="en-US"/>
          </a:p>
        </p:txBody>
      </p:sp>
      <p:sp>
        <p:nvSpPr>
          <p:cNvPr id="5" name="Footer Placeholder 4">
            <a:extLst>
              <a:ext uri="{FF2B5EF4-FFF2-40B4-BE49-F238E27FC236}">
                <a16:creationId xmlns:a16="http://schemas.microsoft.com/office/drawing/2014/main" id="{9700E005-5ACA-4A49-9F4D-0B2D751D1A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D62ED8-0AD5-46BE-A6DC-98A6F72FD2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E4F60-CCD9-45BE-90C7-1F91C53E74BB}" type="slidenum">
              <a:rPr lang="en-US" smtClean="0"/>
              <a:t>‹#›</a:t>
            </a:fld>
            <a:endParaRPr lang="en-US"/>
          </a:p>
        </p:txBody>
      </p:sp>
    </p:spTree>
    <p:extLst>
      <p:ext uri="{BB962C8B-B14F-4D97-AF65-F5344CB8AC3E}">
        <p14:creationId xmlns:p14="http://schemas.microsoft.com/office/powerpoint/2010/main" val="4006701179"/>
      </p:ext>
    </p:extLst>
  </p:cSld>
  <p:clrMap bg1="lt1" tx1="dk1" bg2="lt2" tx2="dk2" accent1="accent1" accent2="accent2" accent3="accent3" accent4="accent4" accent5="accent5" accent6="accent6" hlink="hlink" folHlink="folHlink"/>
  <p:sldLayoutIdLst>
    <p:sldLayoutId id="2147483649" r:id="rId1"/>
    <p:sldLayoutId id="2147484177" r:id="rId2"/>
    <p:sldLayoutId id="2147484180" r:id="rId3"/>
    <p:sldLayoutId id="2147483652" r:id="rId4"/>
    <p:sldLayoutId id="2147483653" r:id="rId5"/>
    <p:sldLayoutId id="2147483654" r:id="rId6"/>
    <p:sldLayoutId id="2147484178"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9615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10429875" y="65151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3772804"/>
      </p:ext>
    </p:extLst>
  </p:cSld>
  <p:clrMap bg1="lt1" tx1="dk1" bg2="lt2" tx2="dk2" accent1="accent1" accent2="accent2" accent3="accent3" accent4="accent4" accent5="accent5" accent6="accent6" hlink="hlink" folHlink="folHlink"/>
  <p:sldLayoutIdLst>
    <p:sldLayoutId id="2147483667" r:id="rId1"/>
    <p:sldLayoutId id="2147483666" r:id="rId2"/>
    <p:sldLayoutId id="2147483664" r:id="rId3"/>
    <p:sldLayoutId id="2147483661" r:id="rId4"/>
  </p:sldLayoutIdLst>
  <p:hf hdr="0" ftr="0" dt="0"/>
  <p:txStyles>
    <p:titleStyle>
      <a:lvl1pPr algn="l" defTabSz="914400" rtl="0" eaLnBrk="1" latinLnBrk="0" hangingPunct="1">
        <a:lnSpc>
          <a:spcPct val="90000"/>
        </a:lnSpc>
        <a:spcBef>
          <a:spcPct val="0"/>
        </a:spcBef>
        <a:buNone/>
        <a:defRPr sz="3800" b="1" i="0" kern="1200" baseline="0">
          <a:solidFill>
            <a:srgbClr val="113468"/>
          </a:solidFill>
          <a:latin typeface="Calibri"/>
          <a:ea typeface="+mj-ea"/>
          <a:cs typeface="Calibri"/>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a:ea typeface="+mn-ea"/>
          <a:cs typeface="Calibri"/>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a:ea typeface="+mn-ea"/>
          <a:cs typeface="Calibri"/>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a:ea typeface="+mn-ea"/>
          <a:cs typeface="Calibri"/>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a:ea typeface="+mn-ea"/>
          <a:cs typeface="Calibri"/>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a:ea typeface="+mn-ea"/>
          <a:cs typeface="Calibri"/>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NRG PPCoverNewOptionTop.jpg">
            <a:extLst>
              <a:ext uri="{FF2B5EF4-FFF2-40B4-BE49-F238E27FC236}">
                <a16:creationId xmlns:a16="http://schemas.microsoft.com/office/drawing/2014/main" id="{1C5B6E94-6752-4B58-8F86-D0C19933B31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9851"/>
            <a:ext cx="12192000" cy="204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2">
            <a:extLst>
              <a:ext uri="{FF2B5EF4-FFF2-40B4-BE49-F238E27FC236}">
                <a16:creationId xmlns:a16="http://schemas.microsoft.com/office/drawing/2014/main" id="{5A4364A2-6A9E-4F23-B205-FFBDF65225C8}"/>
              </a:ext>
            </a:extLst>
          </p:cNvPr>
          <p:cNvSpPr>
            <a:spLocks noGrp="1"/>
          </p:cNvSpPr>
          <p:nvPr>
            <p:ph type="title"/>
          </p:nvPr>
        </p:nvSpPr>
        <p:spPr bwMode="auto">
          <a:xfrm>
            <a:off x="609600" y="19812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a:t>
            </a:r>
          </a:p>
        </p:txBody>
      </p:sp>
      <p:sp>
        <p:nvSpPr>
          <p:cNvPr id="2052" name="Text Placeholder 3">
            <a:extLst>
              <a:ext uri="{FF2B5EF4-FFF2-40B4-BE49-F238E27FC236}">
                <a16:creationId xmlns:a16="http://schemas.microsoft.com/office/drawing/2014/main" id="{8E775A0B-1411-4404-B584-F0657ABA4AE1}"/>
              </a:ext>
            </a:extLst>
          </p:cNvPr>
          <p:cNvSpPr>
            <a:spLocks noGrp="1"/>
          </p:cNvSpPr>
          <p:nvPr>
            <p:ph type="body" idx="1"/>
          </p:nvPr>
        </p:nvSpPr>
        <p:spPr bwMode="auto">
          <a:xfrm>
            <a:off x="1117600" y="3429001"/>
            <a:ext cx="9956800" cy="314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174" r:id="rId1"/>
  </p:sldLayoutIdLst>
  <p:txStyles>
    <p:titleStyle>
      <a:lvl1pPr algn="ctr" rtl="0" eaLnBrk="0" fontAlgn="base" hangingPunct="0">
        <a:spcBef>
          <a:spcPct val="0"/>
        </a:spcBef>
        <a:spcAft>
          <a:spcPct val="0"/>
        </a:spcAft>
        <a:defRPr sz="3200" kern="1200">
          <a:solidFill>
            <a:srgbClr val="98012E"/>
          </a:solidFill>
          <a:latin typeface="+mj-lt"/>
          <a:ea typeface="+mj-ea"/>
          <a:cs typeface="+mj-cs"/>
        </a:defRPr>
      </a:lvl1pPr>
      <a:lvl2pPr algn="ctr" rtl="0" eaLnBrk="0" fontAlgn="base" hangingPunct="0">
        <a:spcBef>
          <a:spcPct val="0"/>
        </a:spcBef>
        <a:spcAft>
          <a:spcPct val="0"/>
        </a:spcAft>
        <a:defRPr sz="3200">
          <a:solidFill>
            <a:srgbClr val="98012E"/>
          </a:solidFill>
          <a:latin typeface="Arial" charset="0"/>
        </a:defRPr>
      </a:lvl2pPr>
      <a:lvl3pPr algn="ctr" rtl="0" eaLnBrk="0" fontAlgn="base" hangingPunct="0">
        <a:spcBef>
          <a:spcPct val="0"/>
        </a:spcBef>
        <a:spcAft>
          <a:spcPct val="0"/>
        </a:spcAft>
        <a:defRPr sz="3200">
          <a:solidFill>
            <a:srgbClr val="98012E"/>
          </a:solidFill>
          <a:latin typeface="Arial" charset="0"/>
        </a:defRPr>
      </a:lvl3pPr>
      <a:lvl4pPr algn="ctr" rtl="0" eaLnBrk="0" fontAlgn="base" hangingPunct="0">
        <a:spcBef>
          <a:spcPct val="0"/>
        </a:spcBef>
        <a:spcAft>
          <a:spcPct val="0"/>
        </a:spcAft>
        <a:defRPr sz="3200">
          <a:solidFill>
            <a:srgbClr val="98012E"/>
          </a:solidFill>
          <a:latin typeface="Arial" charset="0"/>
        </a:defRPr>
      </a:lvl4pPr>
      <a:lvl5pPr algn="ctr" rtl="0" eaLnBrk="0" fontAlgn="base" hangingPunct="0">
        <a:spcBef>
          <a:spcPct val="0"/>
        </a:spcBef>
        <a:spcAft>
          <a:spcPct val="0"/>
        </a:spcAft>
        <a:defRPr sz="3200">
          <a:solidFill>
            <a:srgbClr val="98012E"/>
          </a:solidFill>
          <a:latin typeface="Arial" charset="0"/>
        </a:defRPr>
      </a:lvl5pPr>
      <a:lvl6pPr marL="457200" algn="ctr" rtl="0" fontAlgn="base">
        <a:spcBef>
          <a:spcPct val="0"/>
        </a:spcBef>
        <a:spcAft>
          <a:spcPct val="0"/>
        </a:spcAft>
        <a:defRPr sz="3200">
          <a:solidFill>
            <a:srgbClr val="98012E"/>
          </a:solidFill>
          <a:latin typeface="Arial" charset="0"/>
        </a:defRPr>
      </a:lvl6pPr>
      <a:lvl7pPr marL="914400" algn="ctr" rtl="0" fontAlgn="base">
        <a:spcBef>
          <a:spcPct val="0"/>
        </a:spcBef>
        <a:spcAft>
          <a:spcPct val="0"/>
        </a:spcAft>
        <a:defRPr sz="3200">
          <a:solidFill>
            <a:srgbClr val="98012E"/>
          </a:solidFill>
          <a:latin typeface="Arial" charset="0"/>
        </a:defRPr>
      </a:lvl7pPr>
      <a:lvl8pPr marL="1371600" algn="ctr" rtl="0" fontAlgn="base">
        <a:spcBef>
          <a:spcPct val="0"/>
        </a:spcBef>
        <a:spcAft>
          <a:spcPct val="0"/>
        </a:spcAft>
        <a:defRPr sz="3200">
          <a:solidFill>
            <a:srgbClr val="98012E"/>
          </a:solidFill>
          <a:latin typeface="Arial" charset="0"/>
        </a:defRPr>
      </a:lvl8pPr>
      <a:lvl9pPr marL="1828800" algn="ctr" rtl="0" fontAlgn="base">
        <a:spcBef>
          <a:spcPct val="0"/>
        </a:spcBef>
        <a:spcAft>
          <a:spcPct val="0"/>
        </a:spcAft>
        <a:defRPr sz="3200">
          <a:solidFill>
            <a:srgbClr val="98012E"/>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3EAF2F-1309-0824-30A3-C8FFBA7578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E25F83-0A7F-3B1C-AC0D-8ABD760984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13D48B-07BB-B1FF-CA02-65626FA745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ABE930-4D5D-405C-8B6A-885929E47EC1}" type="datetimeFigureOut">
              <a:rPr lang="en-US" smtClean="0"/>
              <a:t>10/16/2024</a:t>
            </a:fld>
            <a:endParaRPr lang="en-US"/>
          </a:p>
        </p:txBody>
      </p:sp>
      <p:sp>
        <p:nvSpPr>
          <p:cNvPr id="5" name="Footer Placeholder 4">
            <a:extLst>
              <a:ext uri="{FF2B5EF4-FFF2-40B4-BE49-F238E27FC236}">
                <a16:creationId xmlns:a16="http://schemas.microsoft.com/office/drawing/2014/main" id="{F5516E75-83E8-496E-3A6C-9B2B485788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19CE34D-5AD7-A01D-35DC-CB81FC668F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9AA9099-51B4-4D5E-9038-664354ED3D1C}" type="slidenum">
              <a:rPr lang="en-US" smtClean="0"/>
              <a:t>‹#›</a:t>
            </a:fld>
            <a:endParaRPr lang="en-US"/>
          </a:p>
        </p:txBody>
      </p:sp>
    </p:spTree>
    <p:extLst>
      <p:ext uri="{BB962C8B-B14F-4D97-AF65-F5344CB8AC3E}">
        <p14:creationId xmlns:p14="http://schemas.microsoft.com/office/powerpoint/2010/main" val="1917167913"/>
      </p:ext>
    </p:extLst>
  </p:cSld>
  <p:clrMap bg1="lt1" tx1="dk1" bg2="lt2" tx2="dk2" accent1="accent1" accent2="accent2" accent3="accent3" accent4="accent4" accent5="accent5" accent6="accent6" hlink="hlink" folHlink="folHlink"/>
  <p:sldLayoutIdLst>
    <p:sldLayoutId id="2147483655" r:id="rId1"/>
    <p:sldLayoutId id="214748418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8A9816-0930-4D32-BE12-BCAF31DEB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A414F7-CD49-4D78-9239-897EE5F32A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9BF725-A72E-47EF-B046-21A0E8AB0E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A1F7D-F01B-4806-B191-C183EE9AE18F}" type="datetimeFigureOut">
              <a:rPr lang="en-US" smtClean="0"/>
              <a:t>10/16/2024</a:t>
            </a:fld>
            <a:endParaRPr lang="en-US"/>
          </a:p>
        </p:txBody>
      </p:sp>
      <p:sp>
        <p:nvSpPr>
          <p:cNvPr id="5" name="Footer Placeholder 4">
            <a:extLst>
              <a:ext uri="{FF2B5EF4-FFF2-40B4-BE49-F238E27FC236}">
                <a16:creationId xmlns:a16="http://schemas.microsoft.com/office/drawing/2014/main" id="{8E930824-E702-46B4-8208-203236CAD3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C3E916-BE51-4376-A590-066E9C7CD0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86DCA-C3B8-4596-8EA2-4751D1A87B30}" type="slidenum">
              <a:rPr lang="en-US" smtClean="0"/>
              <a:t>‹#›</a:t>
            </a:fld>
            <a:endParaRPr lang="en-US"/>
          </a:p>
        </p:txBody>
      </p:sp>
    </p:spTree>
    <p:extLst>
      <p:ext uri="{BB962C8B-B14F-4D97-AF65-F5344CB8AC3E}">
        <p14:creationId xmlns:p14="http://schemas.microsoft.com/office/powerpoint/2010/main" val="3502022338"/>
      </p:ext>
    </p:extLst>
  </p:cSld>
  <p:clrMap bg1="lt1" tx1="dk1" bg2="lt2" tx2="dk2" accent1="accent1" accent2="accent2" accent3="accent3" accent4="accent4" accent5="accent5" accent6="accent6" hlink="hlink" folHlink="folHlink"/>
  <p:sldLayoutIdLst>
    <p:sldLayoutId id="2147483650"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574B1E93-17C2-4A13-A281-D79835B6DC33}"/>
              </a:ext>
            </a:extLst>
          </p:cNvPr>
          <p:cNvSpPr>
            <a:spLocks noGrp="1"/>
          </p:cNvSpPr>
          <p:nvPr>
            <p:ph type="ctrTitle"/>
          </p:nvPr>
        </p:nvSpPr>
        <p:spPr>
          <a:xfrm>
            <a:off x="640080" y="4777739"/>
            <a:ext cx="3418990" cy="1412119"/>
          </a:xfrm>
        </p:spPr>
        <p:txBody>
          <a:bodyPr vert="horz" lIns="91440" tIns="45720" rIns="91440" bIns="45720" rtlCol="0" anchor="ctr">
            <a:normAutofit/>
          </a:bodyPr>
          <a:lstStyle/>
          <a:p>
            <a:pPr algn="l"/>
            <a:r>
              <a:rPr lang="en-US" sz="4800" b="1" dirty="0"/>
              <a:t>DEI Update</a:t>
            </a:r>
            <a:br>
              <a:rPr lang="en-US" sz="4800" b="1" dirty="0"/>
            </a:br>
            <a:r>
              <a:rPr lang="en-US" sz="4800" b="1" dirty="0"/>
              <a:t>Fall 2024</a:t>
            </a:r>
            <a:endParaRPr lang="en-US" sz="4800" dirty="0"/>
          </a:p>
        </p:txBody>
      </p:sp>
      <p:pic>
        <p:nvPicPr>
          <p:cNvPr id="4" name="Picture 3">
            <a:extLst>
              <a:ext uri="{FF2B5EF4-FFF2-40B4-BE49-F238E27FC236}">
                <a16:creationId xmlns:a16="http://schemas.microsoft.com/office/drawing/2014/main" id="{65C2F88C-E3CE-1726-8BF7-E9107F897ED4}"/>
              </a:ext>
            </a:extLst>
          </p:cNvPr>
          <p:cNvPicPr>
            <a:picLocks noChangeAspect="1"/>
          </p:cNvPicPr>
          <p:nvPr/>
        </p:nvPicPr>
        <p:blipFill rotWithShape="1">
          <a:blip r:embed="rId3"/>
          <a:srcRect t="8963" b="8411"/>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4"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09230DE-2345-4E50-BB00-A5C13A5FF6FF}"/>
              </a:ext>
            </a:extLst>
          </p:cNvPr>
          <p:cNvSpPr>
            <a:spLocks noGrp="1"/>
          </p:cNvSpPr>
          <p:nvPr>
            <p:ph type="subTitle" idx="1"/>
          </p:nvPr>
        </p:nvSpPr>
        <p:spPr>
          <a:xfrm>
            <a:off x="4654294" y="4777739"/>
            <a:ext cx="6897626" cy="1399223"/>
          </a:xfrm>
        </p:spPr>
        <p:txBody>
          <a:bodyPr vert="horz" lIns="91440" tIns="45720" rIns="91440" bIns="45720" rtlCol="0" anchor="ctr">
            <a:normAutofit/>
          </a:bodyPr>
          <a:lstStyle/>
          <a:p>
            <a:pPr algn="l">
              <a:spcBef>
                <a:spcPts val="0"/>
              </a:spcBef>
            </a:pPr>
            <a:r>
              <a:rPr lang="en-US" sz="1400" dirty="0"/>
              <a:t>Don S. Dizon MD, FACP, FASCO</a:t>
            </a:r>
          </a:p>
          <a:p>
            <a:pPr algn="l">
              <a:spcBef>
                <a:spcPts val="0"/>
              </a:spcBef>
            </a:pPr>
            <a:r>
              <a:rPr lang="en-US" sz="1400" dirty="0"/>
              <a:t>Professor of Medicine and Professor of Surgery, Brown University</a:t>
            </a:r>
          </a:p>
          <a:p>
            <a:pPr algn="l">
              <a:spcBef>
                <a:spcPts val="0"/>
              </a:spcBef>
            </a:pPr>
            <a:r>
              <a:rPr lang="en-US" sz="1400" dirty="0"/>
              <a:t>Director, The Pelvic Malignancies Program, Brown University Health Cancer Institute</a:t>
            </a:r>
          </a:p>
          <a:p>
            <a:pPr algn="l">
              <a:spcBef>
                <a:spcPts val="0"/>
              </a:spcBef>
            </a:pPr>
            <a:r>
              <a:rPr lang="en-US" sz="1400" dirty="0"/>
              <a:t>Associate Director, Community Outreach and Engagement, Legorreta Cancer Center at Brown University</a:t>
            </a:r>
          </a:p>
          <a:p>
            <a:pPr algn="l">
              <a:spcBef>
                <a:spcPts val="0"/>
              </a:spcBef>
            </a:pPr>
            <a:r>
              <a:rPr lang="en-US" sz="1400" dirty="0"/>
              <a:t>Vice Chair, DEI and Professional Integrity, SWOG Cancer Research Network</a:t>
            </a:r>
          </a:p>
          <a:p>
            <a:pPr indent="-228600" algn="l">
              <a:spcBef>
                <a:spcPts val="0"/>
              </a:spcBef>
              <a:spcAft>
                <a:spcPts val="600"/>
              </a:spcAft>
              <a:buFont typeface="Arial" panose="020B0604020202020204" pitchFamily="34" charset="0"/>
              <a:buChar char="•"/>
            </a:pPr>
            <a:endParaRPr lang="en-US" sz="1400" dirty="0"/>
          </a:p>
        </p:txBody>
      </p:sp>
      <p:sp>
        <p:nvSpPr>
          <p:cNvPr id="2" name="Rectangle 1">
            <a:extLst>
              <a:ext uri="{FF2B5EF4-FFF2-40B4-BE49-F238E27FC236}">
                <a16:creationId xmlns:a16="http://schemas.microsoft.com/office/drawing/2014/main" id="{6C0EBC6A-91A4-4D02-B356-DFF5AAD36BFD}"/>
              </a:ext>
            </a:extLst>
          </p:cNvPr>
          <p:cNvSpPr/>
          <p:nvPr/>
        </p:nvSpPr>
        <p:spPr>
          <a:xfrm>
            <a:off x="804673" y="4073783"/>
            <a:ext cx="5111631" cy="1138773"/>
          </a:xfrm>
          <a:prstGeom prst="rect">
            <a:avLst/>
          </a:prstGeom>
        </p:spPr>
        <p:txBody>
          <a:bodyPr wrap="square">
            <a:spAutoFit/>
          </a:bodyPr>
          <a:lstStyle/>
          <a:p>
            <a:pPr>
              <a:spcAft>
                <a:spcPts val="600"/>
              </a:spcAft>
            </a:pPr>
            <a:br>
              <a:rPr lang="en-US" sz="3600" b="1" dirty="0">
                <a:solidFill>
                  <a:schemeClr val="bg1"/>
                </a:solidFill>
              </a:rPr>
            </a:br>
            <a:endParaRPr lang="en-US" sz="3200">
              <a:solidFill>
                <a:schemeClr val="bg1"/>
              </a:solidFill>
            </a:endParaRPr>
          </a:p>
        </p:txBody>
      </p:sp>
    </p:spTree>
    <p:extLst>
      <p:ext uri="{BB962C8B-B14F-4D97-AF65-F5344CB8AC3E}">
        <p14:creationId xmlns:p14="http://schemas.microsoft.com/office/powerpoint/2010/main" val="2944112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B986DB-5668-4341-AD20-BC4FE70059E3}"/>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a:solidFill>
                  <a:srgbClr val="FFFFFF"/>
                </a:solidFill>
                <a:latin typeface="+mj-lt"/>
                <a:ea typeface="+mj-ea"/>
                <a:cs typeface="+mj-cs"/>
              </a:rPr>
              <a:t>Gender identity and Sexual Orientation</a:t>
            </a:r>
          </a:p>
        </p:txBody>
      </p:sp>
      <p:graphicFrame>
        <p:nvGraphicFramePr>
          <p:cNvPr id="6" name="Table 4">
            <a:extLst>
              <a:ext uri="{FF2B5EF4-FFF2-40B4-BE49-F238E27FC236}">
                <a16:creationId xmlns:a16="http://schemas.microsoft.com/office/drawing/2014/main" id="{BD836CC5-7101-4415-B17D-77D06083B02B}"/>
              </a:ext>
            </a:extLst>
          </p:cNvPr>
          <p:cNvGraphicFramePr>
            <a:graphicFrameLocks/>
          </p:cNvGraphicFramePr>
          <p:nvPr>
            <p:extLst>
              <p:ext uri="{D42A27DB-BD31-4B8C-83A1-F6EECF244321}">
                <p14:modId xmlns:p14="http://schemas.microsoft.com/office/powerpoint/2010/main" val="679857587"/>
              </p:ext>
            </p:extLst>
          </p:nvPr>
        </p:nvGraphicFramePr>
        <p:xfrm>
          <a:off x="1071456" y="2096873"/>
          <a:ext cx="10049088" cy="4191000"/>
        </p:xfrm>
        <a:graphic>
          <a:graphicData uri="http://schemas.openxmlformats.org/drawingml/2006/table">
            <a:tbl>
              <a:tblPr firstRow="1" bandRow="1">
                <a:tableStyleId>{5C22544A-7EE6-4342-B048-85BDC9FD1C3A}</a:tableStyleId>
              </a:tblPr>
              <a:tblGrid>
                <a:gridCol w="3068744">
                  <a:extLst>
                    <a:ext uri="{9D8B030D-6E8A-4147-A177-3AD203B41FA5}">
                      <a16:colId xmlns:a16="http://schemas.microsoft.com/office/drawing/2014/main" val="2999513404"/>
                    </a:ext>
                  </a:extLst>
                </a:gridCol>
                <a:gridCol w="6980344">
                  <a:extLst>
                    <a:ext uri="{9D8B030D-6E8A-4147-A177-3AD203B41FA5}">
                      <a16:colId xmlns:a16="http://schemas.microsoft.com/office/drawing/2014/main" val="3345827450"/>
                    </a:ext>
                  </a:extLst>
                </a:gridCol>
              </a:tblGrid>
              <a:tr h="737616">
                <a:tc>
                  <a:txBody>
                    <a:bodyPr/>
                    <a:lstStyle/>
                    <a:p>
                      <a:r>
                        <a:rPr lang="en-US" sz="3300"/>
                        <a:t>Current State</a:t>
                      </a:r>
                    </a:p>
                  </a:txBody>
                  <a:tcPr marL="167640" marR="167640" marT="83820" marB="83820"/>
                </a:tc>
                <a:tc>
                  <a:txBody>
                    <a:bodyPr/>
                    <a:lstStyle/>
                    <a:p>
                      <a:r>
                        <a:rPr lang="en-US" sz="3300"/>
                        <a:t>Recommendation (ASCO)</a:t>
                      </a:r>
                    </a:p>
                  </a:txBody>
                  <a:tcPr marL="167640" marR="167640" marT="83820" marB="83820"/>
                </a:tc>
                <a:extLst>
                  <a:ext uri="{0D108BD9-81ED-4DB2-BD59-A6C34878D82A}">
                    <a16:rowId xmlns:a16="http://schemas.microsoft.com/office/drawing/2014/main" val="846389365"/>
                  </a:ext>
                </a:extLst>
              </a:tr>
              <a:tr h="12405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300"/>
                    </a:p>
                  </a:txBody>
                  <a:tcPr marL="167640" marR="167640" marT="83820" marB="838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300"/>
                        <a:t>Do You Identify as Transgender or Gender Diverse?</a:t>
                      </a:r>
                    </a:p>
                  </a:txBody>
                  <a:tcPr marL="167640" marR="167640" marT="83820" marB="83820"/>
                </a:tc>
                <a:extLst>
                  <a:ext uri="{0D108BD9-81ED-4DB2-BD59-A6C34878D82A}">
                    <a16:rowId xmlns:a16="http://schemas.microsoft.com/office/drawing/2014/main" val="921891232"/>
                  </a:ext>
                </a:extLst>
              </a:tr>
              <a:tr h="737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300" kern="1200">
                          <a:solidFill>
                            <a:schemeClr val="dk1"/>
                          </a:solidFill>
                          <a:latin typeface="+mn-lt"/>
                          <a:ea typeface="+mn-ea"/>
                          <a:cs typeface="+mn-cs"/>
                        </a:rPr>
                        <a:t>Male</a:t>
                      </a:r>
                    </a:p>
                  </a:txBody>
                  <a:tcPr marL="167640" marR="167640" marT="83820" marB="838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300"/>
                        <a:t>Yes</a:t>
                      </a:r>
                    </a:p>
                  </a:txBody>
                  <a:tcPr marL="167640" marR="167640" marT="83820" marB="83820"/>
                </a:tc>
                <a:extLst>
                  <a:ext uri="{0D108BD9-81ED-4DB2-BD59-A6C34878D82A}">
                    <a16:rowId xmlns:a16="http://schemas.microsoft.com/office/drawing/2014/main" val="2000910916"/>
                  </a:ext>
                </a:extLst>
              </a:tr>
              <a:tr h="737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300"/>
                        <a:t>Female</a:t>
                      </a:r>
                    </a:p>
                  </a:txBody>
                  <a:tcPr marL="167640" marR="167640" marT="83820" marB="838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300"/>
                        <a:t>No</a:t>
                      </a:r>
                    </a:p>
                  </a:txBody>
                  <a:tcPr marL="167640" marR="167640" marT="83820" marB="83820"/>
                </a:tc>
                <a:extLst>
                  <a:ext uri="{0D108BD9-81ED-4DB2-BD59-A6C34878D82A}">
                    <a16:rowId xmlns:a16="http://schemas.microsoft.com/office/drawing/2014/main" val="933583949"/>
                  </a:ext>
                </a:extLst>
              </a:tr>
              <a:tr h="737616">
                <a:tc>
                  <a:txBody>
                    <a:bodyPr/>
                    <a:lstStyle/>
                    <a:p>
                      <a:endParaRPr lang="en-US" sz="3300"/>
                    </a:p>
                  </a:txBody>
                  <a:tcPr marL="167640" marR="167640" marT="83820" marB="83820"/>
                </a:tc>
                <a:tc>
                  <a:txBody>
                    <a:bodyPr/>
                    <a:lstStyle/>
                    <a:p>
                      <a:r>
                        <a:rPr lang="en-US" sz="3300"/>
                        <a:t>I prefer not to answer</a:t>
                      </a:r>
                    </a:p>
                  </a:txBody>
                  <a:tcPr marL="167640" marR="167640" marT="83820" marB="83820"/>
                </a:tc>
                <a:extLst>
                  <a:ext uri="{0D108BD9-81ED-4DB2-BD59-A6C34878D82A}">
                    <a16:rowId xmlns:a16="http://schemas.microsoft.com/office/drawing/2014/main" val="3588053234"/>
                  </a:ext>
                </a:extLst>
              </a:tr>
            </a:tbl>
          </a:graphicData>
        </a:graphic>
      </p:graphicFrame>
    </p:spTree>
    <p:extLst>
      <p:ext uri="{BB962C8B-B14F-4D97-AF65-F5344CB8AC3E}">
        <p14:creationId xmlns:p14="http://schemas.microsoft.com/office/powerpoint/2010/main" val="687418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B986DB-5668-4341-AD20-BC4FE70059E3}"/>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Sexual Orientation</a:t>
            </a:r>
          </a:p>
        </p:txBody>
      </p:sp>
      <p:graphicFrame>
        <p:nvGraphicFramePr>
          <p:cNvPr id="5" name="Table 4">
            <a:extLst>
              <a:ext uri="{FF2B5EF4-FFF2-40B4-BE49-F238E27FC236}">
                <a16:creationId xmlns:a16="http://schemas.microsoft.com/office/drawing/2014/main" id="{E899D064-14B1-4A88-A365-F04E84203D05}"/>
              </a:ext>
            </a:extLst>
          </p:cNvPr>
          <p:cNvGraphicFramePr>
            <a:graphicFrameLocks/>
          </p:cNvGraphicFramePr>
          <p:nvPr>
            <p:extLst>
              <p:ext uri="{D42A27DB-BD31-4B8C-83A1-F6EECF244321}">
                <p14:modId xmlns:p14="http://schemas.microsoft.com/office/powerpoint/2010/main" val="45768570"/>
              </p:ext>
            </p:extLst>
          </p:nvPr>
        </p:nvGraphicFramePr>
        <p:xfrm>
          <a:off x="1004547" y="1655276"/>
          <a:ext cx="9971150" cy="4898718"/>
        </p:xfrm>
        <a:graphic>
          <a:graphicData uri="http://schemas.openxmlformats.org/drawingml/2006/table">
            <a:tbl>
              <a:tblPr firstRow="1" bandRow="1">
                <a:solidFill>
                  <a:schemeClr val="bg1"/>
                </a:solidFill>
                <a:tableStyleId>{5C22544A-7EE6-4342-B048-85BDC9FD1C3A}</a:tableStyleId>
              </a:tblPr>
              <a:tblGrid>
                <a:gridCol w="2980096">
                  <a:extLst>
                    <a:ext uri="{9D8B030D-6E8A-4147-A177-3AD203B41FA5}">
                      <a16:colId xmlns:a16="http://schemas.microsoft.com/office/drawing/2014/main" val="2999513404"/>
                    </a:ext>
                  </a:extLst>
                </a:gridCol>
                <a:gridCol w="6991054">
                  <a:extLst>
                    <a:ext uri="{9D8B030D-6E8A-4147-A177-3AD203B41FA5}">
                      <a16:colId xmlns:a16="http://schemas.microsoft.com/office/drawing/2014/main" val="3345827450"/>
                    </a:ext>
                  </a:extLst>
                </a:gridCol>
              </a:tblGrid>
              <a:tr h="404742">
                <a:tc>
                  <a:txBody>
                    <a:bodyPr/>
                    <a:lstStyle/>
                    <a:p>
                      <a:r>
                        <a:rPr lang="en-US" sz="1800" b="0" cap="none" spc="0">
                          <a:solidFill>
                            <a:schemeClr val="bg1"/>
                          </a:solidFill>
                        </a:rPr>
                        <a:t>Current State</a:t>
                      </a:r>
                    </a:p>
                  </a:txBody>
                  <a:tcPr marL="111161" marR="85509" marT="85509" marB="85509"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r>
                        <a:rPr lang="en-US" sz="1800" b="0" cap="none" spc="0">
                          <a:solidFill>
                            <a:schemeClr val="bg1"/>
                          </a:solidFill>
                        </a:rPr>
                        <a:t>Recommendation (ASCO)</a:t>
                      </a:r>
                    </a:p>
                  </a:txBody>
                  <a:tcPr marL="111161" marR="85509" marT="85509" marB="85509"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846389365"/>
                  </a:ext>
                </a:extLst>
              </a:tr>
              <a:tr h="4047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cap="none" spc="0">
                        <a:solidFill>
                          <a:schemeClr val="tx1"/>
                        </a:solidFill>
                      </a:endParaRPr>
                    </a:p>
                  </a:txBody>
                  <a:tcPr marL="111161" marR="85509" marT="85509" marB="85509">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a:solidFill>
                            <a:schemeClr val="tx1"/>
                          </a:solidFill>
                        </a:rPr>
                        <a:t> How Would You Describe Your Sexual Orientation? (select all that apply)</a:t>
                      </a:r>
                    </a:p>
                  </a:txBody>
                  <a:tcPr marL="111161" marR="85509" marT="85509" marB="85509">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921891232"/>
                  </a:ext>
                </a:extLst>
              </a:tr>
              <a:tr h="4047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cap="none" spc="0">
                          <a:solidFill>
                            <a:schemeClr val="tx1"/>
                          </a:solidFill>
                          <a:latin typeface="+mn-lt"/>
                          <a:ea typeface="+mn-ea"/>
                          <a:cs typeface="+mn-cs"/>
                        </a:rPr>
                        <a:t>N/A</a:t>
                      </a:r>
                    </a:p>
                  </a:txBody>
                  <a:tcPr marL="111161" marR="85509" marT="85509" marB="8550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a:solidFill>
                            <a:schemeClr val="tx1"/>
                          </a:solidFill>
                        </a:rPr>
                        <a:t>Asexual</a:t>
                      </a:r>
                    </a:p>
                  </a:txBody>
                  <a:tcPr marL="111161" marR="85509" marT="85509" marB="85509">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2000910916"/>
                  </a:ext>
                </a:extLst>
              </a:tr>
              <a:tr h="4047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cap="none" spc="0">
                        <a:solidFill>
                          <a:schemeClr val="tx1"/>
                        </a:solidFill>
                      </a:endParaRPr>
                    </a:p>
                  </a:txBody>
                  <a:tcPr marL="111161" marR="85509" marT="85509" marB="85509">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a:solidFill>
                            <a:schemeClr val="tx1"/>
                          </a:solidFill>
                        </a:rPr>
                        <a:t>Bisexual</a:t>
                      </a:r>
                    </a:p>
                  </a:txBody>
                  <a:tcPr marL="111161" marR="85509" marT="85509" marB="85509">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933583949"/>
                  </a:ext>
                </a:extLst>
              </a:tr>
              <a:tr h="404742">
                <a:tc>
                  <a:txBody>
                    <a:bodyPr/>
                    <a:lstStyle/>
                    <a:p>
                      <a:endParaRPr lang="en-US" sz="1800" cap="none" spc="0">
                        <a:solidFill>
                          <a:schemeClr val="tx1"/>
                        </a:solidFill>
                      </a:endParaRPr>
                    </a:p>
                  </a:txBody>
                  <a:tcPr marL="111161" marR="85509" marT="85509" marB="8550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US" sz="1800" cap="none" spc="0">
                          <a:solidFill>
                            <a:schemeClr val="tx1"/>
                          </a:solidFill>
                        </a:rPr>
                        <a:t>Gay</a:t>
                      </a:r>
                    </a:p>
                  </a:txBody>
                  <a:tcPr marL="111161" marR="85509" marT="85509" marB="85509">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588053234"/>
                  </a:ext>
                </a:extLst>
              </a:tr>
              <a:tr h="4047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cap="none" spc="0">
                        <a:solidFill>
                          <a:schemeClr val="tx1"/>
                        </a:solidFill>
                      </a:endParaRPr>
                    </a:p>
                  </a:txBody>
                  <a:tcPr marL="111161" marR="85509" marT="85509" marB="85509">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r>
                        <a:rPr lang="en-US" sz="1800" cap="none" spc="0">
                          <a:solidFill>
                            <a:schemeClr val="tx1"/>
                          </a:solidFill>
                        </a:rPr>
                        <a:t>Heterosexual or Straight</a:t>
                      </a:r>
                    </a:p>
                  </a:txBody>
                  <a:tcPr marL="111161" marR="85509" marT="85509" marB="85509">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381381838"/>
                  </a:ext>
                </a:extLst>
              </a:tr>
              <a:tr h="40474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kern="1200" cap="none" spc="0">
                        <a:solidFill>
                          <a:schemeClr val="tx1"/>
                        </a:solidFill>
                        <a:latin typeface="+mn-lt"/>
                        <a:ea typeface="+mn-ea"/>
                        <a:cs typeface="+mn-cs"/>
                      </a:endParaRPr>
                    </a:p>
                  </a:txBody>
                  <a:tcPr marL="111161" marR="85509" marT="85509" marB="8550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a:solidFill>
                            <a:schemeClr val="tx1"/>
                          </a:solidFill>
                        </a:rPr>
                        <a:t>Lesbian</a:t>
                      </a:r>
                    </a:p>
                  </a:txBody>
                  <a:tcPr marL="111161" marR="85509" marT="85509" marB="85509">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515911422"/>
                  </a:ext>
                </a:extLst>
              </a:tr>
              <a:tr h="40474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kern="1200" cap="none" spc="0">
                        <a:solidFill>
                          <a:schemeClr val="tx1"/>
                        </a:solidFill>
                        <a:latin typeface="+mn-lt"/>
                        <a:ea typeface="+mn-ea"/>
                        <a:cs typeface="+mn-cs"/>
                      </a:endParaRPr>
                    </a:p>
                  </a:txBody>
                  <a:tcPr marL="111161" marR="85509" marT="85509" marB="85509">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a:solidFill>
                            <a:schemeClr val="tx1"/>
                          </a:solidFill>
                        </a:rPr>
                        <a:t>Queer</a:t>
                      </a:r>
                      <a:endParaRPr lang="en-US" sz="1800" kern="1200" cap="none" spc="0">
                        <a:solidFill>
                          <a:schemeClr val="tx1"/>
                        </a:solidFill>
                        <a:latin typeface="+mn-lt"/>
                        <a:ea typeface="+mn-ea"/>
                        <a:cs typeface="+mn-cs"/>
                      </a:endParaRPr>
                    </a:p>
                  </a:txBody>
                  <a:tcPr marL="111161" marR="85509" marT="85509" marB="85509">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426810359"/>
                  </a:ext>
                </a:extLst>
              </a:tr>
              <a:tr h="404742">
                <a:tc>
                  <a:txBody>
                    <a:bodyPr/>
                    <a:lstStyle/>
                    <a:p>
                      <a:pPr marL="0" lvl="1" algn="l" defTabSz="914400" rtl="0" eaLnBrk="1" latinLnBrk="0" hangingPunct="1"/>
                      <a:endParaRPr lang="en-US" sz="1800" kern="1200" cap="none" spc="0">
                        <a:solidFill>
                          <a:schemeClr val="tx1"/>
                        </a:solidFill>
                        <a:latin typeface="+mn-lt"/>
                        <a:ea typeface="+mn-ea"/>
                        <a:cs typeface="+mn-cs"/>
                      </a:endParaRPr>
                    </a:p>
                  </a:txBody>
                  <a:tcPr marL="111161" marR="85509" marT="85509" marB="8550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a:solidFill>
                            <a:schemeClr val="tx1"/>
                          </a:solidFill>
                        </a:rPr>
                        <a:t>Two-Spirit</a:t>
                      </a:r>
                    </a:p>
                  </a:txBody>
                  <a:tcPr marL="111161" marR="85509" marT="85509" marB="85509">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500193834"/>
                  </a:ext>
                </a:extLst>
              </a:tr>
              <a:tr h="40474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kern="1200" cap="none" spc="0">
                        <a:solidFill>
                          <a:schemeClr val="tx1"/>
                        </a:solidFill>
                        <a:latin typeface="+mn-lt"/>
                        <a:ea typeface="+mn-ea"/>
                        <a:cs typeface="+mn-cs"/>
                      </a:endParaRPr>
                    </a:p>
                  </a:txBody>
                  <a:tcPr marL="111161" marR="85509" marT="85509" marB="85509">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a:solidFill>
                            <a:schemeClr val="tx1"/>
                          </a:solidFill>
                        </a:rPr>
                        <a:t>Self-Identify as _______</a:t>
                      </a:r>
                    </a:p>
                  </a:txBody>
                  <a:tcPr marL="111161" marR="85509" marT="85509" marB="85509">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492037805"/>
                  </a:ext>
                </a:extLst>
              </a:tr>
              <a:tr h="40474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kern="1200" cap="none" spc="0">
                        <a:solidFill>
                          <a:schemeClr val="tx1"/>
                        </a:solidFill>
                        <a:latin typeface="+mn-lt"/>
                        <a:ea typeface="+mn-ea"/>
                        <a:cs typeface="+mn-cs"/>
                      </a:endParaRPr>
                    </a:p>
                  </a:txBody>
                  <a:tcPr marL="111161" marR="85509" marT="85509" marB="8550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cap="none" spc="0" dirty="0">
                          <a:solidFill>
                            <a:schemeClr val="tx1"/>
                          </a:solidFill>
                        </a:rPr>
                        <a:t>Prefer not to answer</a:t>
                      </a:r>
                    </a:p>
                  </a:txBody>
                  <a:tcPr marL="111161" marR="85509" marT="85509" marB="85509">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621708813"/>
                  </a:ext>
                </a:extLst>
              </a:tr>
            </a:tbl>
          </a:graphicData>
        </a:graphic>
      </p:graphicFrame>
    </p:spTree>
    <p:extLst>
      <p:ext uri="{BB962C8B-B14F-4D97-AF65-F5344CB8AC3E}">
        <p14:creationId xmlns:p14="http://schemas.microsoft.com/office/powerpoint/2010/main" val="2261715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85F3D1-E1A6-01ED-3F23-BFBC0461E026}"/>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Preferred Pronouns</a:t>
            </a:r>
          </a:p>
        </p:txBody>
      </p:sp>
      <p:graphicFrame>
        <p:nvGraphicFramePr>
          <p:cNvPr id="4" name="Table 4">
            <a:extLst>
              <a:ext uri="{FF2B5EF4-FFF2-40B4-BE49-F238E27FC236}">
                <a16:creationId xmlns:a16="http://schemas.microsoft.com/office/drawing/2014/main" id="{69D75691-C739-3B4D-734C-B862024DC4FB}"/>
              </a:ext>
            </a:extLst>
          </p:cNvPr>
          <p:cNvGraphicFramePr>
            <a:graphicFrameLocks/>
          </p:cNvGraphicFramePr>
          <p:nvPr>
            <p:extLst>
              <p:ext uri="{D42A27DB-BD31-4B8C-83A1-F6EECF244321}">
                <p14:modId xmlns:p14="http://schemas.microsoft.com/office/powerpoint/2010/main" val="4099549174"/>
              </p:ext>
            </p:extLst>
          </p:nvPr>
        </p:nvGraphicFramePr>
        <p:xfrm>
          <a:off x="432225" y="2143258"/>
          <a:ext cx="11327548" cy="4098234"/>
        </p:xfrm>
        <a:graphic>
          <a:graphicData uri="http://schemas.openxmlformats.org/drawingml/2006/table">
            <a:tbl>
              <a:tblPr firstRow="1" bandRow="1">
                <a:tableStyleId>{5C22544A-7EE6-4342-B048-85BDC9FD1C3A}</a:tableStyleId>
              </a:tblPr>
              <a:tblGrid>
                <a:gridCol w="3670397">
                  <a:extLst>
                    <a:ext uri="{9D8B030D-6E8A-4147-A177-3AD203B41FA5}">
                      <a16:colId xmlns:a16="http://schemas.microsoft.com/office/drawing/2014/main" val="2999513404"/>
                    </a:ext>
                  </a:extLst>
                </a:gridCol>
                <a:gridCol w="7657151">
                  <a:extLst>
                    <a:ext uri="{9D8B030D-6E8A-4147-A177-3AD203B41FA5}">
                      <a16:colId xmlns:a16="http://schemas.microsoft.com/office/drawing/2014/main" val="3345827450"/>
                    </a:ext>
                  </a:extLst>
                </a:gridCol>
              </a:tblGrid>
              <a:tr h="585462">
                <a:tc>
                  <a:txBody>
                    <a:bodyPr/>
                    <a:lstStyle/>
                    <a:p>
                      <a:r>
                        <a:rPr lang="en-US" sz="2600"/>
                        <a:t>Current State</a:t>
                      </a:r>
                    </a:p>
                  </a:txBody>
                  <a:tcPr marL="133059" marR="133059" marT="66530" marB="66530"/>
                </a:tc>
                <a:tc>
                  <a:txBody>
                    <a:bodyPr/>
                    <a:lstStyle/>
                    <a:p>
                      <a:r>
                        <a:rPr lang="en-US" sz="2600"/>
                        <a:t>Recommendation</a:t>
                      </a:r>
                    </a:p>
                  </a:txBody>
                  <a:tcPr marL="133059" marR="133059" marT="66530" marB="66530"/>
                </a:tc>
                <a:extLst>
                  <a:ext uri="{0D108BD9-81ED-4DB2-BD59-A6C34878D82A}">
                    <a16:rowId xmlns:a16="http://schemas.microsoft.com/office/drawing/2014/main" val="846389365"/>
                  </a:ext>
                </a:extLst>
              </a:tr>
              <a:tr h="585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a:p>
                  </a:txBody>
                  <a:tcPr marL="133059" marR="133059" marT="66530" marB="665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a:t>Which pronouns do you prefer?</a:t>
                      </a:r>
                    </a:p>
                  </a:txBody>
                  <a:tcPr marL="133059" marR="133059" marT="66530" marB="66530"/>
                </a:tc>
                <a:extLst>
                  <a:ext uri="{0D108BD9-81ED-4DB2-BD59-A6C34878D82A}">
                    <a16:rowId xmlns:a16="http://schemas.microsoft.com/office/drawing/2014/main" val="921891232"/>
                  </a:ext>
                </a:extLst>
              </a:tr>
              <a:tr h="585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kern="1200">
                        <a:solidFill>
                          <a:schemeClr val="dk1"/>
                        </a:solidFill>
                        <a:latin typeface="+mn-lt"/>
                        <a:ea typeface="+mn-ea"/>
                        <a:cs typeface="+mn-cs"/>
                      </a:endParaRPr>
                    </a:p>
                  </a:txBody>
                  <a:tcPr marL="133059" marR="133059" marT="66530" marB="665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a:t>He/him</a:t>
                      </a:r>
                    </a:p>
                  </a:txBody>
                  <a:tcPr marL="133059" marR="133059" marT="66530" marB="66530"/>
                </a:tc>
                <a:extLst>
                  <a:ext uri="{0D108BD9-81ED-4DB2-BD59-A6C34878D82A}">
                    <a16:rowId xmlns:a16="http://schemas.microsoft.com/office/drawing/2014/main" val="2000910916"/>
                  </a:ext>
                </a:extLst>
              </a:tr>
              <a:tr h="585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a:p>
                  </a:txBody>
                  <a:tcPr marL="133059" marR="133059" marT="66530" marB="665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a:t>She/her</a:t>
                      </a:r>
                    </a:p>
                  </a:txBody>
                  <a:tcPr marL="133059" marR="133059" marT="66530" marB="66530"/>
                </a:tc>
                <a:extLst>
                  <a:ext uri="{0D108BD9-81ED-4DB2-BD59-A6C34878D82A}">
                    <a16:rowId xmlns:a16="http://schemas.microsoft.com/office/drawing/2014/main" val="933583949"/>
                  </a:ext>
                </a:extLst>
              </a:tr>
              <a:tr h="585462">
                <a:tc>
                  <a:txBody>
                    <a:bodyPr/>
                    <a:lstStyle/>
                    <a:p>
                      <a:endParaRPr lang="en-US" sz="2600"/>
                    </a:p>
                  </a:txBody>
                  <a:tcPr marL="133059" marR="133059" marT="66530" marB="66530"/>
                </a:tc>
                <a:tc>
                  <a:txBody>
                    <a:bodyPr/>
                    <a:lstStyle/>
                    <a:p>
                      <a:r>
                        <a:rPr lang="en-US" sz="2600"/>
                        <a:t>They/them</a:t>
                      </a:r>
                    </a:p>
                  </a:txBody>
                  <a:tcPr marL="133059" marR="133059" marT="66530" marB="66530"/>
                </a:tc>
                <a:extLst>
                  <a:ext uri="{0D108BD9-81ED-4DB2-BD59-A6C34878D82A}">
                    <a16:rowId xmlns:a16="http://schemas.microsoft.com/office/drawing/2014/main" val="3588053234"/>
                  </a:ext>
                </a:extLst>
              </a:tr>
              <a:tr h="585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a:p>
                  </a:txBody>
                  <a:tcPr marL="133059" marR="133059" marT="66530" marB="66530"/>
                </a:tc>
                <a:tc>
                  <a:txBody>
                    <a:bodyPr/>
                    <a:lstStyle/>
                    <a:p>
                      <a:r>
                        <a:rPr lang="en-US" sz="2600"/>
                        <a:t>Other: _______</a:t>
                      </a:r>
                    </a:p>
                  </a:txBody>
                  <a:tcPr marL="133059" marR="133059" marT="66530" marB="66530"/>
                </a:tc>
                <a:extLst>
                  <a:ext uri="{0D108BD9-81ED-4DB2-BD59-A6C34878D82A}">
                    <a16:rowId xmlns:a16="http://schemas.microsoft.com/office/drawing/2014/main" val="1381381838"/>
                  </a:ext>
                </a:extLst>
              </a:tr>
              <a:tr h="5854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a:p>
                  </a:txBody>
                  <a:tcPr marL="133059" marR="133059" marT="66530" marB="66530"/>
                </a:tc>
                <a:tc>
                  <a:txBody>
                    <a:bodyPr/>
                    <a:lstStyle/>
                    <a:p>
                      <a:r>
                        <a:rPr lang="en-US" sz="2600" dirty="0"/>
                        <a:t>Prefer not to say</a:t>
                      </a:r>
                    </a:p>
                  </a:txBody>
                  <a:tcPr marL="133059" marR="133059" marT="66530" marB="66530"/>
                </a:tc>
                <a:extLst>
                  <a:ext uri="{0D108BD9-81ED-4DB2-BD59-A6C34878D82A}">
                    <a16:rowId xmlns:a16="http://schemas.microsoft.com/office/drawing/2014/main" val="310636779"/>
                  </a:ext>
                </a:extLst>
              </a:tr>
            </a:tbl>
          </a:graphicData>
        </a:graphic>
      </p:graphicFrame>
    </p:spTree>
    <p:extLst>
      <p:ext uri="{BB962C8B-B14F-4D97-AF65-F5344CB8AC3E}">
        <p14:creationId xmlns:p14="http://schemas.microsoft.com/office/powerpoint/2010/main" val="3603412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C17E2-979B-483A-F950-0C6F61C0222D}"/>
              </a:ext>
            </a:extLst>
          </p:cNvPr>
          <p:cNvSpPr>
            <a:spLocks noGrp="1"/>
          </p:cNvSpPr>
          <p:nvPr>
            <p:ph type="title"/>
          </p:nvPr>
        </p:nvSpPr>
        <p:spPr>
          <a:xfrm>
            <a:off x="481013" y="318524"/>
            <a:ext cx="3290887" cy="2452687"/>
          </a:xfrm>
        </p:spPr>
        <p:txBody>
          <a:bodyPr anchor="ctr">
            <a:normAutofit/>
          </a:bodyPr>
          <a:lstStyle/>
          <a:p>
            <a:r>
              <a:rPr lang="en-US" sz="3600" dirty="0"/>
              <a:t>SWOG Resources</a:t>
            </a:r>
          </a:p>
        </p:txBody>
      </p:sp>
      <p:pic>
        <p:nvPicPr>
          <p:cNvPr id="7" name="Picture 6">
            <a:extLst>
              <a:ext uri="{FF2B5EF4-FFF2-40B4-BE49-F238E27FC236}">
                <a16:creationId xmlns:a16="http://schemas.microsoft.com/office/drawing/2014/main" id="{C65AB9A4-0818-3675-6388-12C56B20D197}"/>
              </a:ext>
            </a:extLst>
          </p:cNvPr>
          <p:cNvPicPr>
            <a:picLocks noChangeAspect="1"/>
          </p:cNvPicPr>
          <p:nvPr/>
        </p:nvPicPr>
        <p:blipFill>
          <a:blip r:embed="rId2"/>
          <a:srcRect b="41189"/>
          <a:stretch/>
        </p:blipFill>
        <p:spPr>
          <a:xfrm>
            <a:off x="20" y="342900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Content Placeholder 4">
            <a:extLst>
              <a:ext uri="{FF2B5EF4-FFF2-40B4-BE49-F238E27FC236}">
                <a16:creationId xmlns:a16="http://schemas.microsoft.com/office/drawing/2014/main" id="{A0BB5965-C02E-DA81-FC80-18176A842356}"/>
              </a:ext>
            </a:extLst>
          </p:cNvPr>
          <p:cNvSpPr>
            <a:spLocks noGrp="1"/>
          </p:cNvSpPr>
          <p:nvPr>
            <p:ph idx="1"/>
          </p:nvPr>
        </p:nvSpPr>
        <p:spPr>
          <a:xfrm>
            <a:off x="3011870" y="520544"/>
            <a:ext cx="3923186" cy="2452687"/>
          </a:xfrm>
        </p:spPr>
        <p:txBody>
          <a:bodyPr anchor="ctr">
            <a:normAutofit lnSpcReduction="10000"/>
          </a:bodyPr>
          <a:lstStyle/>
          <a:p>
            <a:r>
              <a:rPr lang="en-US" sz="1800" dirty="0"/>
              <a:t>Patient Advocacy Council</a:t>
            </a:r>
          </a:p>
          <a:p>
            <a:pPr lvl="1"/>
            <a:r>
              <a:rPr lang="en-US" sz="1800" b="1" dirty="0"/>
              <a:t>Pitch the PAC</a:t>
            </a:r>
          </a:p>
          <a:p>
            <a:r>
              <a:rPr lang="en-US" sz="1800" dirty="0"/>
              <a:t>Recruitment and Retention Committee</a:t>
            </a:r>
          </a:p>
          <a:p>
            <a:pPr lvl="1"/>
            <a:r>
              <a:rPr lang="en-US" sz="1800" b="1" dirty="0"/>
              <a:t>Utilize expertise proactively not in response to problems</a:t>
            </a:r>
          </a:p>
          <a:p>
            <a:r>
              <a:rPr lang="en-US" sz="1800" dirty="0"/>
              <a:t>Digital Engagement Committee</a:t>
            </a:r>
          </a:p>
          <a:p>
            <a:pPr lvl="1"/>
            <a:r>
              <a:rPr lang="en-US" sz="1800" b="1" dirty="0"/>
              <a:t>Social media toolkit</a:t>
            </a:r>
          </a:p>
        </p:txBody>
      </p:sp>
      <p:sp>
        <p:nvSpPr>
          <p:cNvPr id="8" name="Content Placeholder 4">
            <a:extLst>
              <a:ext uri="{FF2B5EF4-FFF2-40B4-BE49-F238E27FC236}">
                <a16:creationId xmlns:a16="http://schemas.microsoft.com/office/drawing/2014/main" id="{ED4DD6C6-A239-C8B9-816B-59AD8183C061}"/>
              </a:ext>
            </a:extLst>
          </p:cNvPr>
          <p:cNvSpPr txBox="1">
            <a:spLocks/>
          </p:cNvSpPr>
          <p:nvPr/>
        </p:nvSpPr>
        <p:spPr>
          <a:xfrm>
            <a:off x="7376682" y="520543"/>
            <a:ext cx="3923186" cy="245268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Active monitoring</a:t>
            </a:r>
          </a:p>
          <a:p>
            <a:pPr lvl="1"/>
            <a:r>
              <a:rPr lang="en-US" sz="1800" b="1" dirty="0"/>
              <a:t>Accrual Dashboard </a:t>
            </a:r>
          </a:p>
          <a:p>
            <a:r>
              <a:rPr lang="en-US" sz="1800" dirty="0"/>
              <a:t>Coming soon!</a:t>
            </a:r>
          </a:p>
          <a:p>
            <a:pPr lvl="1"/>
            <a:r>
              <a:rPr lang="en-US" sz="1800" b="1" dirty="0"/>
              <a:t>DEI Dashboard</a:t>
            </a:r>
          </a:p>
        </p:txBody>
      </p:sp>
    </p:spTree>
    <p:extLst>
      <p:ext uri="{BB962C8B-B14F-4D97-AF65-F5344CB8AC3E}">
        <p14:creationId xmlns:p14="http://schemas.microsoft.com/office/powerpoint/2010/main" val="2728516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DD1B3E-205C-C312-7F9B-A68A7D79CD6B}"/>
              </a:ext>
            </a:extLst>
          </p:cNvPr>
          <p:cNvPicPr>
            <a:picLocks noChangeAspect="1"/>
          </p:cNvPicPr>
          <p:nvPr/>
        </p:nvPicPr>
        <p:blipFill>
          <a:blip r:embed="rId2"/>
          <a:stretch>
            <a:fillRect/>
          </a:stretch>
        </p:blipFill>
        <p:spPr>
          <a:xfrm>
            <a:off x="0" y="597281"/>
            <a:ext cx="12192000" cy="5663438"/>
          </a:xfrm>
          <a:prstGeom prst="rect">
            <a:avLst/>
          </a:prstGeom>
        </p:spPr>
      </p:pic>
    </p:spTree>
    <p:extLst>
      <p:ext uri="{BB962C8B-B14F-4D97-AF65-F5344CB8AC3E}">
        <p14:creationId xmlns:p14="http://schemas.microsoft.com/office/powerpoint/2010/main" val="969350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BD6F59-C2A4-7E25-9F11-E8F689EA4494}"/>
              </a:ext>
            </a:extLst>
          </p:cNvPr>
          <p:cNvPicPr>
            <a:picLocks noChangeAspect="1"/>
          </p:cNvPicPr>
          <p:nvPr/>
        </p:nvPicPr>
        <p:blipFill>
          <a:blip r:embed="rId2"/>
          <a:stretch>
            <a:fillRect/>
          </a:stretch>
        </p:blipFill>
        <p:spPr>
          <a:xfrm>
            <a:off x="0" y="654538"/>
            <a:ext cx="12192000" cy="5548923"/>
          </a:xfrm>
          <a:prstGeom prst="rect">
            <a:avLst/>
          </a:prstGeom>
        </p:spPr>
      </p:pic>
    </p:spTree>
    <p:extLst>
      <p:ext uri="{BB962C8B-B14F-4D97-AF65-F5344CB8AC3E}">
        <p14:creationId xmlns:p14="http://schemas.microsoft.com/office/powerpoint/2010/main" val="1698228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2102732-CF05-AF44-28B3-E333B64F0015}"/>
              </a:ext>
            </a:extLst>
          </p:cNvPr>
          <p:cNvSpPr>
            <a:spLocks noGrp="1"/>
          </p:cNvSpPr>
          <p:nvPr>
            <p:ph type="title"/>
          </p:nvPr>
        </p:nvSpPr>
        <p:spPr>
          <a:xfrm>
            <a:off x="466722" y="586855"/>
            <a:ext cx="3201366" cy="5341334"/>
          </a:xfrm>
        </p:spPr>
        <p:txBody>
          <a:bodyPr anchor="ctr">
            <a:normAutofit/>
          </a:bodyPr>
          <a:lstStyle/>
          <a:p>
            <a:pPr algn="r"/>
            <a:r>
              <a:rPr lang="en-US" sz="4000" dirty="0">
                <a:solidFill>
                  <a:srgbClr val="FFFFFF"/>
                </a:solidFill>
              </a:rPr>
              <a:t>The DEI Checklist: </a:t>
            </a:r>
            <a:r>
              <a:rPr lang="en-US" sz="4000" i="1" dirty="0">
                <a:solidFill>
                  <a:srgbClr val="FFFFFF"/>
                </a:solidFill>
              </a:rPr>
              <a:t>Coming Soon</a:t>
            </a:r>
          </a:p>
        </p:txBody>
      </p:sp>
      <p:sp>
        <p:nvSpPr>
          <p:cNvPr id="6" name="Content Placeholder 2">
            <a:extLst>
              <a:ext uri="{FF2B5EF4-FFF2-40B4-BE49-F238E27FC236}">
                <a16:creationId xmlns:a16="http://schemas.microsoft.com/office/drawing/2014/main" id="{174EB316-8D7B-F23E-9C9E-1E23ACCE6A55}"/>
              </a:ext>
            </a:extLst>
          </p:cNvPr>
          <p:cNvSpPr>
            <a:spLocks noGrp="1"/>
          </p:cNvSpPr>
          <p:nvPr>
            <p:ph idx="1"/>
          </p:nvPr>
        </p:nvSpPr>
        <p:spPr>
          <a:xfrm>
            <a:off x="4777483" y="586856"/>
            <a:ext cx="6588123" cy="5608672"/>
          </a:xfrm>
        </p:spPr>
        <p:txBody>
          <a:bodyPr anchor="ctr">
            <a:normAutofit fontScale="92500"/>
          </a:bodyPr>
          <a:lstStyle/>
          <a:p>
            <a:pPr marL="0" indent="0">
              <a:lnSpc>
                <a:spcPct val="120000"/>
              </a:lnSpc>
              <a:spcBef>
                <a:spcPts val="0"/>
              </a:spcBef>
              <a:buNone/>
            </a:pPr>
            <a:r>
              <a:rPr lang="en-US" sz="1200" b="1"/>
              <a:t>PROTOCAL DESIGN AND REGISTRATION</a:t>
            </a:r>
          </a:p>
          <a:p>
            <a:pPr>
              <a:lnSpc>
                <a:spcPct val="120000"/>
              </a:lnSpc>
              <a:spcBef>
                <a:spcPts val="0"/>
              </a:spcBef>
              <a:buFont typeface="Wingdings" panose="05000000000000000000" pitchFamily="2" charset="2"/>
              <a:buChar char="q"/>
            </a:pPr>
            <a:r>
              <a:rPr lang="en-US" sz="1200"/>
              <a:t>Study PI/team complete module 6</a:t>
            </a:r>
          </a:p>
          <a:p>
            <a:pPr>
              <a:lnSpc>
                <a:spcPct val="120000"/>
              </a:lnSpc>
              <a:spcBef>
                <a:spcPts val="0"/>
              </a:spcBef>
              <a:buFont typeface="Wingdings" panose="05000000000000000000" pitchFamily="2" charset="2"/>
              <a:buChar char="q"/>
            </a:pPr>
            <a:r>
              <a:rPr lang="en-US" sz="1200"/>
              <a:t>Identify </a:t>
            </a:r>
            <a:r>
              <a:rPr lang="en-US" sz="1200" b="1"/>
              <a:t>inclusion</a:t>
            </a:r>
            <a:r>
              <a:rPr lang="en-US" sz="1200"/>
              <a:t> team </a:t>
            </a:r>
          </a:p>
          <a:p>
            <a:pPr lvl="1">
              <a:lnSpc>
                <a:spcPct val="120000"/>
              </a:lnSpc>
              <a:spcBef>
                <a:spcPts val="0"/>
              </a:spcBef>
              <a:buFont typeface="Wingdings" panose="05000000000000000000" pitchFamily="2" charset="2"/>
              <a:buChar char="q"/>
            </a:pPr>
            <a:r>
              <a:rPr lang="en-US" sz="1200"/>
              <a:t>PAC, RRC, statistician, *DEI committee lead</a:t>
            </a:r>
          </a:p>
          <a:p>
            <a:pPr>
              <a:lnSpc>
                <a:spcPct val="120000"/>
              </a:lnSpc>
              <a:spcBef>
                <a:spcPts val="0"/>
              </a:spcBef>
              <a:buFont typeface="Wingdings" panose="05000000000000000000" pitchFamily="2" charset="2"/>
              <a:buChar char="q"/>
            </a:pPr>
            <a:r>
              <a:rPr lang="en-US" sz="1200"/>
              <a:t>Measure rationale relative to impact on scientifically diverse populations</a:t>
            </a:r>
          </a:p>
          <a:p>
            <a:pPr lvl="1">
              <a:lnSpc>
                <a:spcPct val="120000"/>
              </a:lnSpc>
              <a:spcBef>
                <a:spcPts val="0"/>
              </a:spcBef>
              <a:buFont typeface="Wingdings" panose="05000000000000000000" pitchFamily="2" charset="2"/>
              <a:buChar char="q"/>
            </a:pPr>
            <a:r>
              <a:rPr lang="en-US" sz="1200"/>
              <a:t>Consider supplementary table that provides background information on scientific diversity</a:t>
            </a:r>
          </a:p>
          <a:p>
            <a:pPr>
              <a:lnSpc>
                <a:spcPct val="120000"/>
              </a:lnSpc>
              <a:spcBef>
                <a:spcPts val="0"/>
              </a:spcBef>
              <a:buFont typeface="Wingdings" panose="05000000000000000000" pitchFamily="2" charset="2"/>
              <a:buChar char="q"/>
            </a:pPr>
            <a:r>
              <a:rPr lang="en-US" sz="1200"/>
              <a:t>Review eligibility for bias</a:t>
            </a:r>
          </a:p>
          <a:p>
            <a:pPr lvl="1">
              <a:lnSpc>
                <a:spcPct val="120000"/>
              </a:lnSpc>
              <a:spcBef>
                <a:spcPts val="0"/>
              </a:spcBef>
              <a:buFont typeface="Wingdings" panose="05000000000000000000" pitchFamily="2" charset="2"/>
              <a:buChar char="q"/>
            </a:pPr>
            <a:r>
              <a:rPr lang="en-US" sz="1200"/>
              <a:t>Filter out race-based tools, gender specificity, co-morbidities</a:t>
            </a:r>
          </a:p>
          <a:p>
            <a:pPr>
              <a:lnSpc>
                <a:spcPct val="120000"/>
              </a:lnSpc>
              <a:spcBef>
                <a:spcPts val="0"/>
              </a:spcBef>
              <a:buFont typeface="Wingdings" panose="05000000000000000000" pitchFamily="2" charset="2"/>
              <a:buChar char="q"/>
            </a:pPr>
            <a:r>
              <a:rPr lang="en-US" sz="1200"/>
              <a:t>Create statistical goals in collaboration with statistician</a:t>
            </a:r>
          </a:p>
          <a:p>
            <a:pPr>
              <a:lnSpc>
                <a:spcPct val="120000"/>
              </a:lnSpc>
              <a:spcBef>
                <a:spcPts val="0"/>
              </a:spcBef>
              <a:buFont typeface="Wingdings" panose="05000000000000000000" pitchFamily="2" charset="2"/>
              <a:buChar char="q"/>
            </a:pPr>
            <a:r>
              <a:rPr lang="en-US" sz="1200"/>
              <a:t>Review sites that serve target populations</a:t>
            </a:r>
          </a:p>
          <a:p>
            <a:pPr lvl="1">
              <a:lnSpc>
                <a:spcPct val="120000"/>
              </a:lnSpc>
              <a:spcBef>
                <a:spcPts val="0"/>
              </a:spcBef>
              <a:buFont typeface="Wingdings" panose="05000000000000000000" pitchFamily="2" charset="2"/>
              <a:buChar char="q"/>
            </a:pPr>
            <a:r>
              <a:rPr lang="en-US" sz="1200"/>
              <a:t>Study available in institutions with target population/ scientifically diverse population</a:t>
            </a:r>
          </a:p>
          <a:p>
            <a:pPr lvl="1">
              <a:lnSpc>
                <a:spcPct val="120000"/>
              </a:lnSpc>
              <a:spcBef>
                <a:spcPts val="0"/>
              </a:spcBef>
              <a:buFont typeface="Wingdings" panose="05000000000000000000" pitchFamily="2" charset="2"/>
              <a:buChar char="q"/>
            </a:pPr>
            <a:r>
              <a:rPr lang="en-US" sz="1200"/>
              <a:t>Study accessible to scientifically diverse populations</a:t>
            </a:r>
          </a:p>
          <a:p>
            <a:pPr>
              <a:lnSpc>
                <a:spcPct val="120000"/>
              </a:lnSpc>
              <a:spcBef>
                <a:spcPts val="0"/>
              </a:spcBef>
              <a:buFont typeface="Wingdings" panose="05000000000000000000" pitchFamily="2" charset="2"/>
              <a:buChar char="q"/>
            </a:pPr>
            <a:r>
              <a:rPr lang="en-US" sz="1200"/>
              <a:t>Confirm gender neutral / patient centric language; racial and ethnic categories</a:t>
            </a:r>
          </a:p>
          <a:p>
            <a:pPr>
              <a:lnSpc>
                <a:spcPct val="120000"/>
              </a:lnSpc>
              <a:spcBef>
                <a:spcPts val="0"/>
              </a:spcBef>
              <a:buFont typeface="Wingdings" panose="05000000000000000000" pitchFamily="2" charset="2"/>
              <a:buChar char="q"/>
            </a:pPr>
            <a:r>
              <a:rPr lang="en-US" sz="1200"/>
              <a:t>*Review protocol with RRC as it relates to DEI</a:t>
            </a:r>
          </a:p>
          <a:p>
            <a:pPr>
              <a:lnSpc>
                <a:spcPct val="120000"/>
              </a:lnSpc>
              <a:spcBef>
                <a:spcPts val="0"/>
              </a:spcBef>
              <a:buFont typeface="Wingdings" panose="05000000000000000000" pitchFamily="2" charset="2"/>
              <a:buChar char="q"/>
            </a:pPr>
            <a:r>
              <a:rPr lang="en-US" sz="1200"/>
              <a:t>Construct a data sharing plan</a:t>
            </a:r>
          </a:p>
          <a:p>
            <a:pPr marL="0" indent="0">
              <a:lnSpc>
                <a:spcPct val="120000"/>
              </a:lnSpc>
              <a:spcBef>
                <a:spcPts val="0"/>
              </a:spcBef>
              <a:buNone/>
            </a:pPr>
            <a:r>
              <a:rPr lang="en-US" sz="1200" b="1"/>
              <a:t>PARTICIPANT ENROLLMENT</a:t>
            </a:r>
          </a:p>
          <a:p>
            <a:pPr>
              <a:lnSpc>
                <a:spcPct val="120000"/>
              </a:lnSpc>
              <a:spcBef>
                <a:spcPts val="0"/>
              </a:spcBef>
              <a:buFont typeface="Wingdings" panose="05000000000000000000" pitchFamily="2" charset="2"/>
              <a:buChar char="q"/>
            </a:pPr>
            <a:r>
              <a:rPr lang="en-US" sz="1200"/>
              <a:t>*</a:t>
            </a:r>
            <a:r>
              <a:rPr lang="en-US" sz="1200" i="1"/>
              <a:t>Monthly</a:t>
            </a:r>
            <a:r>
              <a:rPr lang="en-US" sz="1200"/>
              <a:t> assessment of recruitment</a:t>
            </a:r>
          </a:p>
          <a:p>
            <a:pPr lvl="1">
              <a:lnSpc>
                <a:spcPct val="120000"/>
              </a:lnSpc>
              <a:spcBef>
                <a:spcPts val="0"/>
              </a:spcBef>
              <a:buFont typeface="Wingdings" panose="05000000000000000000" pitchFamily="2" charset="2"/>
              <a:buChar char="q"/>
            </a:pPr>
            <a:r>
              <a:rPr lang="en-US" sz="1200"/>
              <a:t>Address accrual with committee</a:t>
            </a:r>
          </a:p>
          <a:p>
            <a:pPr lvl="1">
              <a:lnSpc>
                <a:spcPct val="120000"/>
              </a:lnSpc>
              <a:spcBef>
                <a:spcPts val="0"/>
              </a:spcBef>
              <a:buFont typeface="Wingdings" panose="05000000000000000000" pitchFamily="2" charset="2"/>
              <a:buChar char="q"/>
            </a:pPr>
            <a:r>
              <a:rPr lang="en-US" sz="1200"/>
              <a:t>Report at semi-annual committee meeting</a:t>
            </a:r>
          </a:p>
          <a:p>
            <a:pPr lvl="1">
              <a:lnSpc>
                <a:spcPct val="120000"/>
              </a:lnSpc>
              <a:spcBef>
                <a:spcPts val="0"/>
              </a:spcBef>
              <a:buFont typeface="Wingdings" panose="05000000000000000000" pitchFamily="2" charset="2"/>
              <a:buChar char="q"/>
            </a:pPr>
            <a:r>
              <a:rPr lang="en-US" sz="1200"/>
              <a:t>Discuss countermeasures as applicable</a:t>
            </a:r>
          </a:p>
          <a:p>
            <a:pPr>
              <a:lnSpc>
                <a:spcPct val="120000"/>
              </a:lnSpc>
              <a:spcBef>
                <a:spcPts val="0"/>
              </a:spcBef>
              <a:buFont typeface="Wingdings" panose="05000000000000000000" pitchFamily="2" charset="2"/>
              <a:buChar char="q"/>
            </a:pPr>
            <a:r>
              <a:rPr lang="en-US" sz="1200"/>
              <a:t>*Review accrual progress with RRC</a:t>
            </a:r>
          </a:p>
          <a:p>
            <a:pPr>
              <a:lnSpc>
                <a:spcPct val="120000"/>
              </a:lnSpc>
              <a:spcBef>
                <a:spcPts val="0"/>
              </a:spcBef>
              <a:buFont typeface="Wingdings" panose="05000000000000000000" pitchFamily="2" charset="2"/>
              <a:buChar char="q"/>
            </a:pPr>
            <a:r>
              <a:rPr lang="en-US" sz="1200"/>
              <a:t>Strategize with PAC</a:t>
            </a:r>
          </a:p>
          <a:p>
            <a:pPr marL="0" indent="0">
              <a:lnSpc>
                <a:spcPct val="120000"/>
              </a:lnSpc>
              <a:spcBef>
                <a:spcPts val="0"/>
              </a:spcBef>
              <a:buNone/>
            </a:pPr>
            <a:r>
              <a:rPr lang="en-US" sz="1200" b="1"/>
              <a:t>STUDY COMPLETION</a:t>
            </a:r>
          </a:p>
          <a:p>
            <a:pPr>
              <a:lnSpc>
                <a:spcPct val="120000"/>
              </a:lnSpc>
              <a:spcBef>
                <a:spcPts val="0"/>
              </a:spcBef>
              <a:buFont typeface="Wingdings" panose="05000000000000000000" pitchFamily="2" charset="2"/>
              <a:buChar char="q"/>
            </a:pPr>
            <a:r>
              <a:rPr lang="en-US" sz="1200"/>
              <a:t>Report actual accrual relative to forecasted</a:t>
            </a:r>
          </a:p>
          <a:p>
            <a:pPr>
              <a:lnSpc>
                <a:spcPct val="120000"/>
              </a:lnSpc>
              <a:spcBef>
                <a:spcPts val="0"/>
              </a:spcBef>
              <a:buFont typeface="Wingdings" panose="05000000000000000000" pitchFamily="2" charset="2"/>
              <a:buChar char="q"/>
            </a:pPr>
            <a:r>
              <a:rPr lang="en-US" sz="1200"/>
              <a:t>Manuscript development / publication</a:t>
            </a:r>
          </a:p>
          <a:p>
            <a:pPr lvl="1">
              <a:lnSpc>
                <a:spcPct val="120000"/>
              </a:lnSpc>
              <a:spcBef>
                <a:spcPts val="0"/>
              </a:spcBef>
              <a:buFont typeface="Wingdings" panose="05000000000000000000" pitchFamily="2" charset="2"/>
              <a:buChar char="q"/>
            </a:pPr>
            <a:r>
              <a:rPr lang="en-US" sz="1200"/>
              <a:t>Confirm gender neutral / patient centric language; racial and ethnic categories</a:t>
            </a:r>
          </a:p>
          <a:p>
            <a:pPr>
              <a:lnSpc>
                <a:spcPct val="120000"/>
              </a:lnSpc>
              <a:spcBef>
                <a:spcPts val="0"/>
              </a:spcBef>
              <a:buFont typeface="Wingdings" panose="05000000000000000000" pitchFamily="2" charset="2"/>
              <a:buChar char="q"/>
            </a:pPr>
            <a:r>
              <a:rPr lang="en-US" sz="1200"/>
              <a:t>Communication to community</a:t>
            </a:r>
          </a:p>
          <a:p>
            <a:pPr>
              <a:lnSpc>
                <a:spcPct val="120000"/>
              </a:lnSpc>
              <a:spcBef>
                <a:spcPts val="0"/>
              </a:spcBef>
            </a:pPr>
            <a:endParaRPr lang="en-US" sz="1200"/>
          </a:p>
        </p:txBody>
      </p:sp>
    </p:spTree>
    <p:extLst>
      <p:ext uri="{BB962C8B-B14F-4D97-AF65-F5344CB8AC3E}">
        <p14:creationId xmlns:p14="http://schemas.microsoft.com/office/powerpoint/2010/main" val="3427118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1A9C319-0CFB-6256-30D4-0DDE06DB9DE9}"/>
              </a:ext>
            </a:extLst>
          </p:cNvPr>
          <p:cNvPicPr>
            <a:picLocks noChangeAspect="1"/>
          </p:cNvPicPr>
          <p:nvPr/>
        </p:nvPicPr>
        <p:blipFill rotWithShape="1">
          <a:blip r:embed="rId2">
            <a:alphaModFix amt="35000"/>
          </a:blip>
          <a:srcRect t="7838" b="7576"/>
          <a:stretch/>
        </p:blipFill>
        <p:spPr>
          <a:xfrm>
            <a:off x="20" y="10"/>
            <a:ext cx="12191980" cy="6857990"/>
          </a:xfrm>
          <a:prstGeom prst="rect">
            <a:avLst/>
          </a:prstGeom>
        </p:spPr>
      </p:pic>
      <p:sp>
        <p:nvSpPr>
          <p:cNvPr id="2" name="Title 1">
            <a:extLst>
              <a:ext uri="{FF2B5EF4-FFF2-40B4-BE49-F238E27FC236}">
                <a16:creationId xmlns:a16="http://schemas.microsoft.com/office/drawing/2014/main" id="{0C95F082-6DB9-158B-9A76-EB0DDCD60EDB}"/>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DEI review 2: Protocol and IC templates</a:t>
            </a:r>
          </a:p>
        </p:txBody>
      </p:sp>
      <p:graphicFrame>
        <p:nvGraphicFramePr>
          <p:cNvPr id="5" name="Content Placeholder 2">
            <a:extLst>
              <a:ext uri="{FF2B5EF4-FFF2-40B4-BE49-F238E27FC236}">
                <a16:creationId xmlns:a16="http://schemas.microsoft.com/office/drawing/2014/main" id="{F310D422-DAC3-586F-536B-309D4CA97751}"/>
              </a:ext>
            </a:extLst>
          </p:cNvPr>
          <p:cNvGraphicFramePr>
            <a:graphicFrameLocks noGrp="1"/>
          </p:cNvGraphicFramePr>
          <p:nvPr>
            <p:ph idx="1"/>
            <p:extLst>
              <p:ext uri="{D42A27DB-BD31-4B8C-83A1-F6EECF244321}">
                <p14:modId xmlns:p14="http://schemas.microsoft.com/office/powerpoint/2010/main" val="31224798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059367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86343A-E057-8823-DA67-F69F32FC18F3}"/>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a:r>
              <a:rPr lang="en-US" sz="4000" kern="1200">
                <a:solidFill>
                  <a:srgbClr val="FFFFFF"/>
                </a:solidFill>
                <a:latin typeface="+mj-lt"/>
                <a:ea typeface="+mj-ea"/>
                <a:cs typeface="+mj-cs"/>
              </a:rPr>
              <a:t>At this meeting</a:t>
            </a:r>
          </a:p>
        </p:txBody>
      </p:sp>
      <p:pic>
        <p:nvPicPr>
          <p:cNvPr id="6" name="Picture 5">
            <a:extLst>
              <a:ext uri="{FF2B5EF4-FFF2-40B4-BE49-F238E27FC236}">
                <a16:creationId xmlns:a16="http://schemas.microsoft.com/office/drawing/2014/main" id="{2D4FC336-8E82-E9D5-A4A1-CD505F32A118}"/>
              </a:ext>
            </a:extLst>
          </p:cNvPr>
          <p:cNvPicPr>
            <a:picLocks noChangeAspect="1"/>
          </p:cNvPicPr>
          <p:nvPr/>
        </p:nvPicPr>
        <p:blipFill>
          <a:blip r:embed="rId2">
            <a:extLst>
              <a:ext uri="{28A0092B-C50C-407E-A947-70E740481C1C}">
                <a14:useLocalDpi xmlns:a14="http://schemas.microsoft.com/office/drawing/2010/main" val="0"/>
              </a:ext>
            </a:extLst>
          </a:blip>
          <a:srcRect l="1693" t="4752"/>
          <a:stretch/>
        </p:blipFill>
        <p:spPr>
          <a:xfrm>
            <a:off x="6096000" y="-14258"/>
            <a:ext cx="5435958" cy="6903511"/>
          </a:xfrm>
          <a:prstGeom prst="rect">
            <a:avLst/>
          </a:prstGeom>
        </p:spPr>
      </p:pic>
    </p:spTree>
    <p:extLst>
      <p:ext uri="{BB962C8B-B14F-4D97-AF65-F5344CB8AC3E}">
        <p14:creationId xmlns:p14="http://schemas.microsoft.com/office/powerpoint/2010/main" val="791219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2C1E6F-8FF7-9D15-7870-D517E77DB6B4}"/>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Committee Leadership Survey</a:t>
            </a:r>
          </a:p>
        </p:txBody>
      </p:sp>
      <p:graphicFrame>
        <p:nvGraphicFramePr>
          <p:cNvPr id="5" name="Content Placeholder 2">
            <a:extLst>
              <a:ext uri="{FF2B5EF4-FFF2-40B4-BE49-F238E27FC236}">
                <a16:creationId xmlns:a16="http://schemas.microsoft.com/office/drawing/2014/main" id="{EAF80682-250C-2E27-E944-E0D7549495ED}"/>
              </a:ext>
            </a:extLst>
          </p:cNvPr>
          <p:cNvGraphicFramePr>
            <a:graphicFrameLocks noGrp="1"/>
          </p:cNvGraphicFramePr>
          <p:nvPr>
            <p:ph idx="1"/>
            <p:extLst>
              <p:ext uri="{D42A27DB-BD31-4B8C-83A1-F6EECF244321}">
                <p14:modId xmlns:p14="http://schemas.microsoft.com/office/powerpoint/2010/main" val="126823945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8716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07E1FA9-D750-9AF5-7E2B-BF1DEB103EC5}"/>
              </a:ext>
            </a:extLst>
          </p:cNvPr>
          <p:cNvPicPr>
            <a:picLocks noChangeAspect="1"/>
          </p:cNvPicPr>
          <p:nvPr/>
        </p:nvPicPr>
        <p:blipFill>
          <a:blip r:embed="rId2">
            <a:extLst>
              <a:ext uri="{28A0092B-C50C-407E-A947-70E740481C1C}">
                <a14:useLocalDpi xmlns:a14="http://schemas.microsoft.com/office/drawing/2010/main" val="0"/>
              </a:ext>
            </a:extLst>
          </a:blip>
          <a:srcRect t="35765" b="5586"/>
          <a:stretch/>
        </p:blipFill>
        <p:spPr>
          <a:xfrm>
            <a:off x="6176433" y="1328544"/>
            <a:ext cx="5372100" cy="4200912"/>
          </a:xfrm>
          <a:prstGeom prst="rect">
            <a:avLst/>
          </a:prstGeom>
        </p:spPr>
      </p:pic>
      <p:sp>
        <p:nvSpPr>
          <p:cNvPr id="12" name="Rectangle 11">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3027EF5-CD9E-5300-DC29-7C4DA83E28FF}"/>
              </a:ext>
            </a:extLst>
          </p:cNvPr>
          <p:cNvPicPr>
            <a:picLocks noChangeAspect="1"/>
          </p:cNvPicPr>
          <p:nvPr/>
        </p:nvPicPr>
        <p:blipFill>
          <a:blip r:embed="rId2">
            <a:extLst>
              <a:ext uri="{28A0092B-C50C-407E-A947-70E740481C1C}">
                <a14:useLocalDpi xmlns:a14="http://schemas.microsoft.com/office/drawing/2010/main" val="0"/>
              </a:ext>
            </a:extLst>
          </a:blip>
          <a:srcRect t="6869" b="62207"/>
          <a:stretch/>
        </p:blipFill>
        <p:spPr>
          <a:xfrm>
            <a:off x="643466" y="2321491"/>
            <a:ext cx="5372099" cy="2215018"/>
          </a:xfrm>
          <a:prstGeom prst="rect">
            <a:avLst/>
          </a:prstGeom>
        </p:spPr>
      </p:pic>
    </p:spTree>
    <p:extLst>
      <p:ext uri="{BB962C8B-B14F-4D97-AF65-F5344CB8AC3E}">
        <p14:creationId xmlns:p14="http://schemas.microsoft.com/office/powerpoint/2010/main" val="4172769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00EE66-63DA-CEF5-4D59-00DEA9523BA1}"/>
              </a:ext>
            </a:extLst>
          </p:cNvPr>
          <p:cNvSpPr>
            <a:spLocks noGrp="1"/>
          </p:cNvSpPr>
          <p:nvPr>
            <p:ph type="title"/>
          </p:nvPr>
        </p:nvSpPr>
        <p:spPr>
          <a:xfrm>
            <a:off x="4162567" y="818984"/>
            <a:ext cx="6714699" cy="3178689"/>
          </a:xfrm>
        </p:spPr>
        <p:txBody>
          <a:bodyPr vert="horz" lIns="91440" tIns="45720" rIns="91440" bIns="45720" rtlCol="0" anchor="b">
            <a:normAutofit/>
          </a:bodyPr>
          <a:lstStyle/>
          <a:p>
            <a:r>
              <a:rPr lang="en-US" sz="4800" kern="1200" dirty="0">
                <a:solidFill>
                  <a:srgbClr val="FFFFFF"/>
                </a:solidFill>
                <a:latin typeface="+mj-lt"/>
                <a:ea typeface="+mj-ea"/>
                <a:cs typeface="+mj-cs"/>
              </a:rPr>
              <a:t>Where are we going next?</a:t>
            </a:r>
            <a:br>
              <a:rPr lang="en-US" sz="4800" kern="1200" dirty="0">
                <a:solidFill>
                  <a:srgbClr val="FFFFFF"/>
                </a:solidFill>
                <a:latin typeface="+mj-lt"/>
                <a:ea typeface="+mj-ea"/>
                <a:cs typeface="+mj-cs"/>
              </a:rPr>
            </a:br>
            <a:br>
              <a:rPr lang="en-US" sz="4800" kern="1200" dirty="0">
                <a:solidFill>
                  <a:srgbClr val="FFFFFF"/>
                </a:solidFill>
                <a:latin typeface="+mj-lt"/>
                <a:ea typeface="+mj-ea"/>
                <a:cs typeface="+mj-cs"/>
              </a:rPr>
            </a:br>
            <a:r>
              <a:rPr lang="en-US" sz="4800" kern="1200" dirty="0">
                <a:solidFill>
                  <a:srgbClr val="FFFFFF"/>
                </a:solidFill>
                <a:latin typeface="+mj-lt"/>
                <a:ea typeface="+mj-ea"/>
                <a:cs typeface="+mj-cs"/>
              </a:rPr>
              <a:t>Phase 2 data collection</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092A23F-A288-770D-BDAD-1DEEC79A6FD7}"/>
              </a:ext>
            </a:extLst>
          </p:cNvPr>
          <p:cNvSpPr>
            <a:spLocks noGrp="1"/>
          </p:cNvSpPr>
          <p:nvPr>
            <p:ph type="body" idx="1"/>
          </p:nvPr>
        </p:nvSpPr>
        <p:spPr>
          <a:xfrm>
            <a:off x="4285397" y="4960961"/>
            <a:ext cx="7055893" cy="1078054"/>
          </a:xfrm>
        </p:spPr>
        <p:txBody>
          <a:bodyPr vert="horz" lIns="91440" tIns="45720" rIns="91440" bIns="45720" rtlCol="0">
            <a:normAutofit/>
          </a:bodyPr>
          <a:lstStyle/>
          <a:p>
            <a:r>
              <a:rPr lang="en-US" kern="1200">
                <a:solidFill>
                  <a:srgbClr val="FFFFFF"/>
                </a:solidFill>
                <a:latin typeface="+mn-lt"/>
                <a:ea typeface="+mn-ea"/>
                <a:cs typeface="+mn-cs"/>
              </a:rPr>
              <a:t>Membership profiles lead, Rick Bangs</a:t>
            </a:r>
          </a:p>
        </p:txBody>
      </p:sp>
    </p:spTree>
    <p:extLst>
      <p:ext uri="{BB962C8B-B14F-4D97-AF65-F5344CB8AC3E}">
        <p14:creationId xmlns:p14="http://schemas.microsoft.com/office/powerpoint/2010/main" val="1945461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150D1-DA86-61BB-6425-048D3C2FB5BA}"/>
              </a:ext>
            </a:extLst>
          </p:cNvPr>
          <p:cNvSpPr>
            <a:spLocks noGrp="1"/>
          </p:cNvSpPr>
          <p:nvPr>
            <p:ph type="title"/>
          </p:nvPr>
        </p:nvSpPr>
        <p:spPr/>
        <p:txBody>
          <a:bodyPr/>
          <a:lstStyle/>
          <a:p>
            <a:r>
              <a:rPr lang="en-US" dirty="0"/>
              <a:t>Scope and Timing</a:t>
            </a:r>
          </a:p>
        </p:txBody>
      </p:sp>
      <p:graphicFrame>
        <p:nvGraphicFramePr>
          <p:cNvPr id="4" name="Table 4">
            <a:extLst>
              <a:ext uri="{FF2B5EF4-FFF2-40B4-BE49-F238E27FC236}">
                <a16:creationId xmlns:a16="http://schemas.microsoft.com/office/drawing/2014/main" id="{B7ED9F84-2A3D-FC8D-15B9-C54B97C18FF7}"/>
              </a:ext>
            </a:extLst>
          </p:cNvPr>
          <p:cNvGraphicFramePr>
            <a:graphicFrameLocks noGrp="1"/>
          </p:cNvGraphicFramePr>
          <p:nvPr>
            <p:ph idx="1"/>
            <p:extLst>
              <p:ext uri="{D42A27DB-BD31-4B8C-83A1-F6EECF244321}">
                <p14:modId xmlns:p14="http://schemas.microsoft.com/office/powerpoint/2010/main" val="2835030583"/>
              </p:ext>
            </p:extLst>
          </p:nvPr>
        </p:nvGraphicFramePr>
        <p:xfrm>
          <a:off x="838200" y="1825625"/>
          <a:ext cx="10515600" cy="4023360"/>
        </p:xfrm>
        <a:graphic>
          <a:graphicData uri="http://schemas.openxmlformats.org/drawingml/2006/table">
            <a:tbl>
              <a:tblPr firstRow="1" bandRow="1">
                <a:tableStyleId>{5C22544A-7EE6-4342-B048-85BDC9FD1C3A}</a:tableStyleId>
              </a:tblPr>
              <a:tblGrid>
                <a:gridCol w="3966275">
                  <a:extLst>
                    <a:ext uri="{9D8B030D-6E8A-4147-A177-3AD203B41FA5}">
                      <a16:colId xmlns:a16="http://schemas.microsoft.com/office/drawing/2014/main" val="3094001053"/>
                    </a:ext>
                  </a:extLst>
                </a:gridCol>
                <a:gridCol w="6549325">
                  <a:extLst>
                    <a:ext uri="{9D8B030D-6E8A-4147-A177-3AD203B41FA5}">
                      <a16:colId xmlns:a16="http://schemas.microsoft.com/office/drawing/2014/main" val="55108227"/>
                    </a:ext>
                  </a:extLst>
                </a:gridCol>
              </a:tblGrid>
              <a:tr h="370840">
                <a:tc>
                  <a:txBody>
                    <a:bodyPr/>
                    <a:lstStyle/>
                    <a:p>
                      <a:r>
                        <a:rPr lang="en-US" sz="2400" dirty="0"/>
                        <a:t>Phase</a:t>
                      </a:r>
                    </a:p>
                  </a:txBody>
                  <a:tcPr/>
                </a:tc>
                <a:tc>
                  <a:txBody>
                    <a:bodyPr/>
                    <a:lstStyle/>
                    <a:p>
                      <a:r>
                        <a:rPr lang="en-US" sz="2400" dirty="0"/>
                        <a:t>Scope</a:t>
                      </a:r>
                    </a:p>
                  </a:txBody>
                  <a:tcPr/>
                </a:tc>
                <a:extLst>
                  <a:ext uri="{0D108BD9-81ED-4DB2-BD59-A6C34878D82A}">
                    <a16:rowId xmlns:a16="http://schemas.microsoft.com/office/drawing/2014/main" val="2307599570"/>
                  </a:ext>
                </a:extLst>
              </a:tr>
              <a:tr h="0">
                <a:tc>
                  <a:txBody>
                    <a:bodyPr/>
                    <a:lstStyle/>
                    <a:p>
                      <a:endParaRPr lang="en-US" sz="2400" dirty="0">
                        <a:solidFill>
                          <a:schemeClr val="bg1">
                            <a:lumMod val="50000"/>
                          </a:schemeClr>
                        </a:solidFill>
                      </a:endParaRPr>
                    </a:p>
                    <a:p>
                      <a:r>
                        <a:rPr lang="en-US" sz="2400" dirty="0">
                          <a:solidFill>
                            <a:schemeClr val="bg1">
                              <a:lumMod val="50000"/>
                            </a:schemeClr>
                          </a:solidFill>
                        </a:rPr>
                        <a:t>Phase 1 (Mar 2024)</a:t>
                      </a:r>
                    </a:p>
                    <a:p>
                      <a:endParaRPr lang="en-US" sz="2400" dirty="0">
                        <a:solidFill>
                          <a:schemeClr val="bg1">
                            <a:lumMod val="50000"/>
                          </a:schemeClr>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rPr>
                        <a:t>Vision and Core Data: building blocks/foundation</a:t>
                      </a:r>
                    </a:p>
                  </a:txBody>
                  <a:tcPr anchor="ctr"/>
                </a:tc>
                <a:extLst>
                  <a:ext uri="{0D108BD9-81ED-4DB2-BD59-A6C34878D82A}">
                    <a16:rowId xmlns:a16="http://schemas.microsoft.com/office/drawing/2014/main" val="3272468920"/>
                  </a:ext>
                </a:extLst>
              </a:tr>
              <a:tr h="370840">
                <a:tc>
                  <a:txBody>
                    <a:bodyPr/>
                    <a:lstStyle/>
                    <a:p>
                      <a:r>
                        <a:rPr lang="en-US" sz="2400" dirty="0">
                          <a:solidFill>
                            <a:schemeClr val="tx1"/>
                          </a:solidFill>
                          <a:highlight>
                            <a:srgbClr val="FFFF00"/>
                          </a:highlight>
                        </a:rPr>
                        <a:t>Phase 2 (winter 2024-25)</a:t>
                      </a:r>
                    </a:p>
                  </a:txBody>
                  <a:tcPr anchor="ctr">
                    <a:solidFill>
                      <a:srgbClr val="FFFF00"/>
                    </a:solidFill>
                  </a:tcPr>
                </a:tc>
                <a:tc>
                  <a:txBody>
                    <a:bodyPr/>
                    <a:lstStyle/>
                    <a:p>
                      <a:r>
                        <a:rPr lang="en-US" sz="2400" dirty="0">
                          <a:solidFill>
                            <a:schemeClr val="tx1"/>
                          </a:solidFill>
                          <a:highlight>
                            <a:srgbClr val="FFFF00"/>
                          </a:highlight>
                        </a:rPr>
                        <a:t>Additional Information: adds sensitive data, new membership entries, non-US; standard reporting and output data to dashboard</a:t>
                      </a:r>
                    </a:p>
                  </a:txBody>
                  <a:tcPr anchor="ctr">
                    <a:solidFill>
                      <a:srgbClr val="FFFF00"/>
                    </a:solidFill>
                  </a:tcPr>
                </a:tc>
                <a:extLst>
                  <a:ext uri="{0D108BD9-81ED-4DB2-BD59-A6C34878D82A}">
                    <a16:rowId xmlns:a16="http://schemas.microsoft.com/office/drawing/2014/main" val="2498349755"/>
                  </a:ext>
                </a:extLst>
              </a:tr>
              <a:tr h="370840">
                <a:tc>
                  <a:txBody>
                    <a:bodyPr/>
                    <a:lstStyle/>
                    <a:p>
                      <a:endParaRPr lang="en-US" sz="2400" dirty="0"/>
                    </a:p>
                    <a:p>
                      <a:r>
                        <a:rPr lang="en-US" sz="2400" dirty="0"/>
                        <a:t>Phase 3 (2025; requires incremental budget)</a:t>
                      </a:r>
                    </a:p>
                  </a:txBody>
                  <a:tcPr anchor="ctr"/>
                </a:tc>
                <a:tc>
                  <a:txBody>
                    <a:bodyPr/>
                    <a:lstStyle/>
                    <a:p>
                      <a:r>
                        <a:rPr lang="en-US" sz="2400" dirty="0"/>
                        <a:t>Networking and Connectivity, advanced reporting </a:t>
                      </a:r>
                    </a:p>
                  </a:txBody>
                  <a:tcPr anchor="ctr"/>
                </a:tc>
                <a:extLst>
                  <a:ext uri="{0D108BD9-81ED-4DB2-BD59-A6C34878D82A}">
                    <a16:rowId xmlns:a16="http://schemas.microsoft.com/office/drawing/2014/main" val="382836859"/>
                  </a:ext>
                </a:extLst>
              </a:tr>
            </a:tbl>
          </a:graphicData>
        </a:graphic>
      </p:graphicFrame>
    </p:spTree>
    <p:extLst>
      <p:ext uri="{BB962C8B-B14F-4D97-AF65-F5344CB8AC3E}">
        <p14:creationId xmlns:p14="http://schemas.microsoft.com/office/powerpoint/2010/main" val="636418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B986DB-5668-4341-AD20-BC4FE70059E3}"/>
              </a:ext>
            </a:extLst>
          </p:cNvPr>
          <p:cNvSpPr>
            <a:spLocks noGrp="1"/>
          </p:cNvSpPr>
          <p:nvPr>
            <p:ph type="title"/>
          </p:nvPr>
        </p:nvSpPr>
        <p:spPr>
          <a:xfrm>
            <a:off x="699713" y="248038"/>
            <a:ext cx="7063721" cy="1159200"/>
          </a:xfrm>
          <a:prstGeom prst="ellipse">
            <a:avLst/>
          </a:prstGeom>
        </p:spPr>
        <p:txBody>
          <a:bodyPr vert="horz" lIns="91440" tIns="45720" rIns="91440" bIns="45720" rtlCol="0" anchor="ctr">
            <a:normAutofit/>
          </a:bodyPr>
          <a:lstStyle/>
          <a:p>
            <a:r>
              <a:rPr lang="en-US" sz="4000" kern="1200">
                <a:solidFill>
                  <a:srgbClr val="FFFFFF"/>
                </a:solidFill>
                <a:latin typeface="+mj-lt"/>
                <a:ea typeface="+mj-ea"/>
                <a:cs typeface="+mj-cs"/>
              </a:rPr>
              <a:t>Sex</a:t>
            </a:r>
          </a:p>
        </p:txBody>
      </p:sp>
      <p:graphicFrame>
        <p:nvGraphicFramePr>
          <p:cNvPr id="6" name="Table 4">
            <a:extLst>
              <a:ext uri="{FF2B5EF4-FFF2-40B4-BE49-F238E27FC236}">
                <a16:creationId xmlns:a16="http://schemas.microsoft.com/office/drawing/2014/main" id="{BD836CC5-7101-4415-B17D-77D06083B02B}"/>
              </a:ext>
            </a:extLst>
          </p:cNvPr>
          <p:cNvGraphicFramePr>
            <a:graphicFrameLocks/>
          </p:cNvGraphicFramePr>
          <p:nvPr>
            <p:extLst>
              <p:ext uri="{D42A27DB-BD31-4B8C-83A1-F6EECF244321}">
                <p14:modId xmlns:p14="http://schemas.microsoft.com/office/powerpoint/2010/main" val="238282817"/>
              </p:ext>
            </p:extLst>
          </p:nvPr>
        </p:nvGraphicFramePr>
        <p:xfrm>
          <a:off x="657586" y="1966293"/>
          <a:ext cx="10876827" cy="4452163"/>
        </p:xfrm>
        <a:graphic>
          <a:graphicData uri="http://schemas.openxmlformats.org/drawingml/2006/table">
            <a:tbl>
              <a:tblPr firstRow="1" bandRow="1">
                <a:solidFill>
                  <a:schemeClr val="bg1"/>
                </a:solidFill>
                <a:tableStyleId>{5C22544A-7EE6-4342-B048-85BDC9FD1C3A}</a:tableStyleId>
              </a:tblPr>
              <a:tblGrid>
                <a:gridCol w="3273241">
                  <a:extLst>
                    <a:ext uri="{9D8B030D-6E8A-4147-A177-3AD203B41FA5}">
                      <a16:colId xmlns:a16="http://schemas.microsoft.com/office/drawing/2014/main" val="2999513404"/>
                    </a:ext>
                  </a:extLst>
                </a:gridCol>
                <a:gridCol w="7603586">
                  <a:extLst>
                    <a:ext uri="{9D8B030D-6E8A-4147-A177-3AD203B41FA5}">
                      <a16:colId xmlns:a16="http://schemas.microsoft.com/office/drawing/2014/main" val="3345827450"/>
                    </a:ext>
                  </a:extLst>
                </a:gridCol>
              </a:tblGrid>
              <a:tr h="685691">
                <a:tc>
                  <a:txBody>
                    <a:bodyPr/>
                    <a:lstStyle/>
                    <a:p>
                      <a:r>
                        <a:rPr lang="en-US" sz="2200" b="0" cap="none" spc="0">
                          <a:solidFill>
                            <a:schemeClr val="bg1"/>
                          </a:solidFill>
                        </a:rPr>
                        <a:t>Current State</a:t>
                      </a:r>
                    </a:p>
                  </a:txBody>
                  <a:tcPr marL="188323" marR="139380" marT="144864" marB="144864"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r>
                        <a:rPr lang="en-US" sz="2200" b="0" cap="none" spc="0">
                          <a:solidFill>
                            <a:schemeClr val="bg1"/>
                          </a:solidFill>
                        </a:rPr>
                        <a:t>Recommendation (NIH)</a:t>
                      </a:r>
                    </a:p>
                  </a:txBody>
                  <a:tcPr marL="188323" marR="139380" marT="144864" marB="144864"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846389365"/>
                  </a:ext>
                </a:extLst>
              </a:tr>
              <a:tr h="1023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cap="none" spc="0">
                        <a:solidFill>
                          <a:schemeClr val="tx1"/>
                        </a:solidFill>
                      </a:endParaRPr>
                    </a:p>
                  </a:txBody>
                  <a:tcPr marL="188323" marR="139380" marT="144864" marB="144864">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a:solidFill>
                            <a:schemeClr val="tx1"/>
                          </a:solidFill>
                        </a:rPr>
                        <a:t>What sex were you assigned at birth, on your original birth certificate?</a:t>
                      </a:r>
                    </a:p>
                  </a:txBody>
                  <a:tcPr marL="188323" marR="139380" marT="144864" marB="144864">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921891232"/>
                  </a:ext>
                </a:extLst>
              </a:tr>
              <a:tr h="685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cap="none" spc="0">
                          <a:solidFill>
                            <a:schemeClr val="tx1"/>
                          </a:solidFill>
                          <a:latin typeface="+mn-lt"/>
                          <a:ea typeface="+mn-ea"/>
                          <a:cs typeface="+mn-cs"/>
                        </a:rPr>
                        <a:t>Male</a:t>
                      </a:r>
                    </a:p>
                  </a:txBody>
                  <a:tcPr marL="188323" marR="139380" marT="144864" marB="144864">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a:solidFill>
                            <a:schemeClr val="tx1"/>
                          </a:solidFill>
                        </a:rPr>
                        <a:t>MALE</a:t>
                      </a:r>
                    </a:p>
                  </a:txBody>
                  <a:tcPr marL="188323" marR="139380" marT="144864" marB="144864">
                    <a:lnL w="19050" cap="flat" cmpd="sng" algn="ctr">
                      <a:solidFill>
                        <a:schemeClr val="tx1"/>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2000910916"/>
                  </a:ext>
                </a:extLst>
              </a:tr>
              <a:tr h="685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a:solidFill>
                            <a:schemeClr val="tx1"/>
                          </a:solidFill>
                        </a:rPr>
                        <a:t>Female</a:t>
                      </a:r>
                    </a:p>
                  </a:txBody>
                  <a:tcPr marL="188323" marR="139380" marT="144864" marB="144864">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a:solidFill>
                            <a:schemeClr val="tx1"/>
                          </a:solidFill>
                        </a:rPr>
                        <a:t>FEMALE</a:t>
                      </a:r>
                    </a:p>
                  </a:txBody>
                  <a:tcPr marL="188323" marR="139380" marT="144864" marB="144864">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933583949"/>
                  </a:ext>
                </a:extLst>
              </a:tr>
              <a:tr h="685691">
                <a:tc>
                  <a:txBody>
                    <a:bodyPr/>
                    <a:lstStyle/>
                    <a:p>
                      <a:endParaRPr lang="en-US" sz="2200" cap="none" spc="0">
                        <a:solidFill>
                          <a:schemeClr val="tx1"/>
                        </a:solidFill>
                      </a:endParaRPr>
                    </a:p>
                  </a:txBody>
                  <a:tcPr marL="188323" marR="139380" marT="144864" marB="144864">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US" sz="2200" cap="none" spc="0">
                          <a:solidFill>
                            <a:schemeClr val="tx1"/>
                          </a:solidFill>
                        </a:rPr>
                        <a:t>I prefer not to answer</a:t>
                      </a:r>
                    </a:p>
                  </a:txBody>
                  <a:tcPr marL="188323" marR="139380" marT="144864" marB="144864">
                    <a:lnL w="19050" cap="flat" cmpd="sng" algn="ctr">
                      <a:solidFill>
                        <a:schemeClr val="tx1"/>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588053234"/>
                  </a:ext>
                </a:extLst>
              </a:tr>
              <a:tr h="685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cap="none" spc="0">
                        <a:solidFill>
                          <a:schemeClr val="tx1"/>
                        </a:solidFill>
                      </a:endParaRPr>
                    </a:p>
                  </a:txBody>
                  <a:tcPr marL="188323" marR="139380" marT="144864" marB="144864">
                    <a:lnL w="19050" cap="flat" cmpd="sng" algn="ctr">
                      <a:solidFill>
                        <a:schemeClr val="tx1"/>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tc>
                  <a:txBody>
                    <a:bodyPr/>
                    <a:lstStyle/>
                    <a:p>
                      <a:r>
                        <a:rPr lang="en-US" sz="2200" cap="none" spc="0">
                          <a:solidFill>
                            <a:schemeClr val="tx1"/>
                          </a:solidFill>
                        </a:rPr>
                        <a:t>DON'T KNOW</a:t>
                      </a:r>
                    </a:p>
                  </a:txBody>
                  <a:tcPr marL="188323" marR="139380" marT="144864" marB="144864">
                    <a:lnL w="19050" cap="flat" cmpd="sng" algn="ctr">
                      <a:solidFill>
                        <a:schemeClr val="tx1"/>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1381381838"/>
                  </a:ext>
                </a:extLst>
              </a:tr>
            </a:tbl>
          </a:graphicData>
        </a:graphic>
      </p:graphicFrame>
    </p:spTree>
    <p:extLst>
      <p:ext uri="{BB962C8B-B14F-4D97-AF65-F5344CB8AC3E}">
        <p14:creationId xmlns:p14="http://schemas.microsoft.com/office/powerpoint/2010/main" val="2016803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B986DB-5668-4341-AD20-BC4FE70059E3}"/>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kern="1200">
                <a:solidFill>
                  <a:srgbClr val="FFFFFF"/>
                </a:solidFill>
                <a:latin typeface="+mj-lt"/>
                <a:ea typeface="+mj-ea"/>
                <a:cs typeface="+mj-cs"/>
              </a:rPr>
              <a:t>Gender Identity and Sexual Orientation</a:t>
            </a:r>
          </a:p>
        </p:txBody>
      </p:sp>
      <p:graphicFrame>
        <p:nvGraphicFramePr>
          <p:cNvPr id="6" name="Table 4">
            <a:extLst>
              <a:ext uri="{FF2B5EF4-FFF2-40B4-BE49-F238E27FC236}">
                <a16:creationId xmlns:a16="http://schemas.microsoft.com/office/drawing/2014/main" id="{BD836CC5-7101-4415-B17D-77D06083B02B}"/>
              </a:ext>
            </a:extLst>
          </p:cNvPr>
          <p:cNvGraphicFramePr>
            <a:graphicFrameLocks/>
          </p:cNvGraphicFramePr>
          <p:nvPr>
            <p:extLst>
              <p:ext uri="{D42A27DB-BD31-4B8C-83A1-F6EECF244321}">
                <p14:modId xmlns:p14="http://schemas.microsoft.com/office/powerpoint/2010/main" val="994129315"/>
              </p:ext>
            </p:extLst>
          </p:nvPr>
        </p:nvGraphicFramePr>
        <p:xfrm>
          <a:off x="547518" y="1966293"/>
          <a:ext cx="11096964" cy="4452165"/>
        </p:xfrm>
        <a:graphic>
          <a:graphicData uri="http://schemas.openxmlformats.org/drawingml/2006/table">
            <a:tbl>
              <a:tblPr firstRow="1" bandRow="1">
                <a:noFill/>
                <a:tableStyleId>{5C22544A-7EE6-4342-B048-85BDC9FD1C3A}</a:tableStyleId>
              </a:tblPr>
              <a:tblGrid>
                <a:gridCol w="3459274">
                  <a:extLst>
                    <a:ext uri="{9D8B030D-6E8A-4147-A177-3AD203B41FA5}">
                      <a16:colId xmlns:a16="http://schemas.microsoft.com/office/drawing/2014/main" val="2999513404"/>
                    </a:ext>
                  </a:extLst>
                </a:gridCol>
                <a:gridCol w="7637690">
                  <a:extLst>
                    <a:ext uri="{9D8B030D-6E8A-4147-A177-3AD203B41FA5}">
                      <a16:colId xmlns:a16="http://schemas.microsoft.com/office/drawing/2014/main" val="3345827450"/>
                    </a:ext>
                  </a:extLst>
                </a:gridCol>
              </a:tblGrid>
              <a:tr h="616023">
                <a:tc>
                  <a:txBody>
                    <a:bodyPr/>
                    <a:lstStyle/>
                    <a:p>
                      <a:r>
                        <a:rPr lang="en-US" sz="1800" b="1" cap="all" spc="60">
                          <a:solidFill>
                            <a:schemeClr val="tx1"/>
                          </a:solidFill>
                        </a:rPr>
                        <a:t>Current State</a:t>
                      </a:r>
                    </a:p>
                  </a:txBody>
                  <a:tcPr marL="140005" marR="140005" marT="140005" marB="140005" anchor="b">
                    <a:lnL w="12700" cmpd="sng">
                      <a:noFill/>
                    </a:lnL>
                    <a:lnR w="12700" cmpd="sng">
                      <a:noFill/>
                    </a:lnR>
                    <a:lnT w="12700" cmpd="sng">
                      <a:noFill/>
                    </a:lnT>
                    <a:lnB w="38100" cmpd="sng">
                      <a:noFill/>
                    </a:lnB>
                    <a:noFill/>
                  </a:tcPr>
                </a:tc>
                <a:tc>
                  <a:txBody>
                    <a:bodyPr/>
                    <a:lstStyle/>
                    <a:p>
                      <a:r>
                        <a:rPr lang="en-US" sz="1800" b="1" cap="all" spc="60">
                          <a:solidFill>
                            <a:schemeClr val="tx1"/>
                          </a:solidFill>
                        </a:rPr>
                        <a:t>Recommendation (ASCO)</a:t>
                      </a:r>
                    </a:p>
                  </a:txBody>
                  <a:tcPr marL="140005" marR="140005" marT="140005" marB="140005" anchor="b">
                    <a:lnL w="12700" cmpd="sng">
                      <a:noFill/>
                    </a:lnL>
                    <a:lnR w="12700" cmpd="sng">
                      <a:noFill/>
                    </a:lnR>
                    <a:lnT w="12700" cmpd="sng">
                      <a:noFill/>
                    </a:lnT>
                    <a:lnB w="38100" cmpd="sng">
                      <a:noFill/>
                    </a:lnB>
                    <a:noFill/>
                  </a:tcPr>
                </a:tc>
                <a:extLst>
                  <a:ext uri="{0D108BD9-81ED-4DB2-BD59-A6C34878D82A}">
                    <a16:rowId xmlns:a16="http://schemas.microsoft.com/office/drawing/2014/main" val="846389365"/>
                  </a:ext>
                </a:extLst>
              </a:tr>
              <a:tr h="6393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cap="none" spc="0">
                        <a:solidFill>
                          <a:schemeClr val="tx1"/>
                        </a:solidFill>
                      </a:endParaRPr>
                    </a:p>
                  </a:txBody>
                  <a:tcPr marL="140005" marR="140005" marT="70003" marB="140005">
                    <a:lnL w="12700" cap="flat" cmpd="sng" algn="ctr">
                      <a:solidFill>
                        <a:schemeClr val="tx1"/>
                      </a:solidFill>
                      <a:prstDash val="solid"/>
                    </a:lnL>
                    <a:lnR w="12700" cmpd="sng">
                      <a:noFill/>
                      <a:prstDash val="solid"/>
                    </a:lnR>
                    <a:lnT w="38100" cmpd="sng">
                      <a:noFill/>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cap="none" spc="0">
                          <a:solidFill>
                            <a:schemeClr val="tx1"/>
                          </a:solidFill>
                        </a:rPr>
                        <a:t>Which of the following best describes you?</a:t>
                      </a:r>
                    </a:p>
                  </a:txBody>
                  <a:tcPr marL="140005" marR="140005" marT="70003" marB="140005">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921891232"/>
                  </a:ext>
                </a:extLst>
              </a:tr>
              <a:tr h="6393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cap="none" spc="0">
                          <a:solidFill>
                            <a:schemeClr val="tx1"/>
                          </a:solidFill>
                          <a:latin typeface="+mn-lt"/>
                          <a:ea typeface="+mn-ea"/>
                          <a:cs typeface="+mn-cs"/>
                        </a:rPr>
                        <a:t>Male</a:t>
                      </a:r>
                    </a:p>
                  </a:txBody>
                  <a:tcPr marL="140005" marR="140005" marT="70003" marB="14000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cap="none" spc="0">
                          <a:solidFill>
                            <a:schemeClr val="tx1"/>
                          </a:solidFill>
                        </a:rPr>
                        <a:t>Female</a:t>
                      </a:r>
                    </a:p>
                  </a:txBody>
                  <a:tcPr marL="140005" marR="140005" marT="70003" marB="14000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000910916"/>
                  </a:ext>
                </a:extLst>
              </a:tr>
              <a:tr h="6393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cap="none" spc="0">
                          <a:solidFill>
                            <a:schemeClr val="tx1"/>
                          </a:solidFill>
                        </a:rPr>
                        <a:t>Female</a:t>
                      </a:r>
                    </a:p>
                  </a:txBody>
                  <a:tcPr marL="140005" marR="140005" marT="70003" marB="140005">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cap="none" spc="0">
                          <a:solidFill>
                            <a:schemeClr val="tx1"/>
                          </a:solidFill>
                        </a:rPr>
                        <a:t>Male</a:t>
                      </a:r>
                    </a:p>
                  </a:txBody>
                  <a:tcPr marL="140005" marR="140005" marT="70003" marB="14000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933583949"/>
                  </a:ext>
                </a:extLst>
              </a:tr>
              <a:tr h="639357">
                <a:tc>
                  <a:txBody>
                    <a:bodyPr/>
                    <a:lstStyle/>
                    <a:p>
                      <a:endParaRPr lang="en-US" sz="2400" cap="none" spc="0">
                        <a:solidFill>
                          <a:schemeClr val="tx1"/>
                        </a:solidFill>
                      </a:endParaRPr>
                    </a:p>
                  </a:txBody>
                  <a:tcPr marL="140005" marR="140005" marT="70003" marB="14000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n-US" sz="2400" cap="none" spc="0">
                          <a:solidFill>
                            <a:schemeClr val="tx1"/>
                          </a:solidFill>
                        </a:rPr>
                        <a:t>Non-binary</a:t>
                      </a:r>
                    </a:p>
                  </a:txBody>
                  <a:tcPr marL="140005" marR="140005" marT="70003" marB="14000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588053234"/>
                  </a:ext>
                </a:extLst>
              </a:tr>
              <a:tr h="6393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cap="none" spc="0">
                        <a:solidFill>
                          <a:schemeClr val="tx1"/>
                        </a:solidFill>
                      </a:endParaRPr>
                    </a:p>
                  </a:txBody>
                  <a:tcPr marL="140005" marR="140005" marT="70003" marB="140005">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r>
                        <a:rPr lang="en-US" sz="2400" cap="none" spc="0">
                          <a:solidFill>
                            <a:schemeClr val="tx1"/>
                          </a:solidFill>
                        </a:rPr>
                        <a:t>Self-identify as ___________</a:t>
                      </a:r>
                    </a:p>
                  </a:txBody>
                  <a:tcPr marL="140005" marR="140005" marT="70003" marB="140005">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381381838"/>
                  </a:ext>
                </a:extLst>
              </a:tr>
              <a:tr h="63935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kern="1200" cap="none" spc="0">
                        <a:solidFill>
                          <a:schemeClr val="tx1"/>
                        </a:solidFill>
                        <a:latin typeface="+mn-lt"/>
                        <a:ea typeface="+mn-ea"/>
                        <a:cs typeface="+mn-cs"/>
                      </a:endParaRPr>
                    </a:p>
                  </a:txBody>
                  <a:tcPr marL="140005" marR="140005" marT="70003" marB="14000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cap="none" spc="0">
                          <a:solidFill>
                            <a:schemeClr val="tx1"/>
                          </a:solidFill>
                        </a:rPr>
                        <a:t>I prefer not to answer</a:t>
                      </a:r>
                    </a:p>
                  </a:txBody>
                  <a:tcPr marL="140005" marR="140005" marT="70003" marB="140005">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515911422"/>
                  </a:ext>
                </a:extLst>
              </a:tr>
            </a:tbl>
          </a:graphicData>
        </a:graphic>
      </p:graphicFrame>
    </p:spTree>
    <p:extLst>
      <p:ext uri="{BB962C8B-B14F-4D97-AF65-F5344CB8AC3E}">
        <p14:creationId xmlns:p14="http://schemas.microsoft.com/office/powerpoint/2010/main" val="1886143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Annual Meeting 18">
      <a:dk1>
        <a:srgbClr val="113468"/>
      </a:dk1>
      <a:lt1>
        <a:sysClr val="window" lastClr="FFFFFF"/>
      </a:lt1>
      <a:dk2>
        <a:srgbClr val="0076A9"/>
      </a:dk2>
      <a:lt2>
        <a:srgbClr val="E7E6E6"/>
      </a:lt2>
      <a:accent1>
        <a:srgbClr val="008764"/>
      </a:accent1>
      <a:accent2>
        <a:srgbClr val="0076A9"/>
      </a:accent2>
      <a:accent3>
        <a:srgbClr val="00457C"/>
      </a:accent3>
      <a:accent4>
        <a:srgbClr val="39B0FF"/>
      </a:accent4>
      <a:accent5>
        <a:srgbClr val="096F76"/>
      </a:accent5>
      <a:accent6>
        <a:srgbClr val="F2CE47"/>
      </a:accent6>
      <a:hlink>
        <a:srgbClr val="F2CE47"/>
      </a:hlink>
      <a:folHlink>
        <a:srgbClr val="39B0FF"/>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NRG Color Theme 2nd slide">
      <a:dk1>
        <a:srgbClr val="565656"/>
      </a:dk1>
      <a:lt1>
        <a:srgbClr val="FFFFFF"/>
      </a:lt1>
      <a:dk2>
        <a:srgbClr val="565656"/>
      </a:dk2>
      <a:lt2>
        <a:srgbClr val="FFFFFF"/>
      </a:lt2>
      <a:accent1>
        <a:srgbClr val="98012E"/>
      </a:accent1>
      <a:accent2>
        <a:srgbClr val="565656"/>
      </a:accent2>
      <a:accent3>
        <a:srgbClr val="FFFFFF"/>
      </a:accent3>
      <a:accent4>
        <a:srgbClr val="FFFFFF"/>
      </a:accent4>
      <a:accent5>
        <a:srgbClr val="FFFFFF"/>
      </a:accent5>
      <a:accent6>
        <a:srgbClr val="FFFFFF"/>
      </a:accent6>
      <a:hlink>
        <a:srgbClr val="FFFFFF"/>
      </a:hlink>
      <a:folHlink>
        <a:srgbClr val="FFFFFF"/>
      </a:folHlink>
    </a:clrScheme>
    <a:fontScheme name="NRG Slide De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1359</TotalTime>
  <Words>2071</Words>
  <Application>Microsoft Office PowerPoint</Application>
  <PresentationFormat>Widescreen</PresentationFormat>
  <Paragraphs>190</Paragraphs>
  <Slides>16</Slides>
  <Notes>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16</vt:i4>
      </vt:variant>
    </vt:vector>
  </HeadingPairs>
  <TitlesOfParts>
    <vt:vector size="28" baseType="lpstr">
      <vt:lpstr>Aptos</vt:lpstr>
      <vt:lpstr>Aptos Display</vt:lpstr>
      <vt:lpstr>Arial</vt:lpstr>
      <vt:lpstr>Calibri</vt:lpstr>
      <vt:lpstr>Calibri Light</vt:lpstr>
      <vt:lpstr>Trebuchet MS</vt:lpstr>
      <vt:lpstr>Wingdings</vt:lpstr>
      <vt:lpstr>Office Theme</vt:lpstr>
      <vt:lpstr>Custom Design</vt:lpstr>
      <vt:lpstr>Custom Design</vt:lpstr>
      <vt:lpstr>Office Theme</vt:lpstr>
      <vt:lpstr>Office Theme</vt:lpstr>
      <vt:lpstr>DEI Update Fall 2024</vt:lpstr>
      <vt:lpstr>DEI review 2: Protocol and IC templates</vt:lpstr>
      <vt:lpstr>At this meeting</vt:lpstr>
      <vt:lpstr>Committee Leadership Survey</vt:lpstr>
      <vt:lpstr>PowerPoint Presentation</vt:lpstr>
      <vt:lpstr>Where are we going next?  Phase 2 data collection</vt:lpstr>
      <vt:lpstr>Scope and Timing</vt:lpstr>
      <vt:lpstr>Sex</vt:lpstr>
      <vt:lpstr>Gender Identity and Sexual Orientation</vt:lpstr>
      <vt:lpstr>Gender identity and Sexual Orientation</vt:lpstr>
      <vt:lpstr>Sexual Orientation</vt:lpstr>
      <vt:lpstr>Preferred Pronouns</vt:lpstr>
      <vt:lpstr>SWOG Resources</vt:lpstr>
      <vt:lpstr>PowerPoint Presentation</vt:lpstr>
      <vt:lpstr>PowerPoint Presentation</vt:lpstr>
      <vt:lpstr>The DEI Checklist: Coming Soon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the Patient</dc:title>
  <dc:creator>Don Dizon</dc:creator>
  <cp:lastModifiedBy>Dizon, Don S</cp:lastModifiedBy>
  <cp:revision>19</cp:revision>
  <dcterms:created xsi:type="dcterms:W3CDTF">2020-09-19T17:08:12Z</dcterms:created>
  <dcterms:modified xsi:type="dcterms:W3CDTF">2024-10-16T16:13:45Z</dcterms:modified>
</cp:coreProperties>
</file>